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62" r:id="rId3"/>
    <p:sldId id="259" r:id="rId4"/>
    <p:sldId id="257" r:id="rId5"/>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339"/>
    <a:srgbClr val="18453B"/>
    <a:srgbClr val="0C533A"/>
    <a:srgbClr val="67C521"/>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97" autoAdjust="0"/>
  </p:normalViewPr>
  <p:slideViewPr>
    <p:cSldViewPr snapToGrid="0" snapToObjects="1" showGuides="1">
      <p:cViewPr varScale="1">
        <p:scale>
          <a:sx n="80" d="100"/>
          <a:sy n="80" d="100"/>
        </p:scale>
        <p:origin x="114" y="6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7A5576-17C1-494C-A59B-F2E8BCAC9071}" type="datetimeFigureOut">
              <a:rPr lang="en-US" smtClean="0"/>
              <a:t>3/10/2021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C3D44E-9369-42A2-8E4E-3F7C2ACB0F3D}" type="slidenum">
              <a:rPr lang="en-US" smtClean="0"/>
              <a:t>‹#›</a:t>
            </a:fld>
            <a:endParaRPr lang="en-US"/>
          </a:p>
        </p:txBody>
      </p:sp>
    </p:spTree>
    <p:extLst>
      <p:ext uri="{BB962C8B-B14F-4D97-AF65-F5344CB8AC3E}">
        <p14:creationId xmlns:p14="http://schemas.microsoft.com/office/powerpoint/2010/main" val="611159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C3D44E-9369-42A2-8E4E-3F7C2ACB0F3D}" type="slidenum">
              <a:rPr lang="en-US" smtClean="0"/>
              <a:t>2</a:t>
            </a:fld>
            <a:endParaRPr lang="en-US"/>
          </a:p>
        </p:txBody>
      </p:sp>
    </p:spTree>
    <p:extLst>
      <p:ext uri="{BB962C8B-B14F-4D97-AF65-F5344CB8AC3E}">
        <p14:creationId xmlns:p14="http://schemas.microsoft.com/office/powerpoint/2010/main" val="317514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C3D44E-9369-42A2-8E4E-3F7C2ACB0F3D}" type="slidenum">
              <a:rPr lang="en-US" smtClean="0"/>
              <a:t>3</a:t>
            </a:fld>
            <a:endParaRPr lang="en-US"/>
          </a:p>
        </p:txBody>
      </p:sp>
    </p:spTree>
    <p:extLst>
      <p:ext uri="{BB962C8B-B14F-4D97-AF65-F5344CB8AC3E}">
        <p14:creationId xmlns:p14="http://schemas.microsoft.com/office/powerpoint/2010/main" val="385397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C3D44E-9369-42A2-8E4E-3F7C2ACB0F3D}" type="slidenum">
              <a:rPr lang="en-US" smtClean="0"/>
              <a:t>4</a:t>
            </a:fld>
            <a:endParaRPr lang="en-US"/>
          </a:p>
        </p:txBody>
      </p:sp>
    </p:spTree>
    <p:extLst>
      <p:ext uri="{BB962C8B-B14F-4D97-AF65-F5344CB8AC3E}">
        <p14:creationId xmlns:p14="http://schemas.microsoft.com/office/powerpoint/2010/main" val="3836542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296631"/>
            <a:ext cx="7772400" cy="976474"/>
          </a:xfrm>
          <a:prstGeom prst="rect">
            <a:avLst/>
          </a:prstGeom>
        </p:spPr>
        <p:txBody>
          <a:bodyPr>
            <a:normAutofit/>
          </a:bodyPr>
          <a:lstStyle>
            <a:lvl1pPr algn="l">
              <a:defRPr sz="2700" b="0" i="0" baseline="0">
                <a:ln>
                  <a:noFill/>
                </a:ln>
                <a:solidFill>
                  <a:srgbClr val="18453B"/>
                </a:solidFill>
                <a:latin typeface="Gotham-Bold"/>
                <a:cs typeface="Gotham-Bold"/>
              </a:defRPr>
            </a:lvl1pPr>
          </a:lstStyle>
          <a:p>
            <a:r>
              <a:rPr lang="en-US" dirty="0"/>
              <a:t>Presentation Title</a:t>
            </a:r>
          </a:p>
        </p:txBody>
      </p:sp>
      <p:sp>
        <p:nvSpPr>
          <p:cNvPr id="3" name="Subtitle 2"/>
          <p:cNvSpPr>
            <a:spLocks noGrp="1"/>
          </p:cNvSpPr>
          <p:nvPr>
            <p:ph type="subTitle" idx="1"/>
          </p:nvPr>
        </p:nvSpPr>
        <p:spPr>
          <a:xfrm>
            <a:off x="685800" y="2273105"/>
            <a:ext cx="7772400" cy="1576767"/>
          </a:xfrm>
          <a:prstGeom prst="rect">
            <a:avLst/>
          </a:prstGeom>
        </p:spPr>
        <p:txBody>
          <a:bodyPr anchor="t">
            <a:normAutofit/>
          </a:bodyPr>
          <a:lstStyle>
            <a:lvl1pPr marL="0" indent="0" algn="l">
              <a:buNone/>
              <a:defRPr sz="1800" b="0" i="0">
                <a:solidFill>
                  <a:schemeClr val="tx1">
                    <a:lumMod val="65000"/>
                    <a:lumOff val="35000"/>
                  </a:schemeClr>
                </a:solidFill>
                <a:latin typeface="Gotham Book"/>
                <a:cs typeface="Gotham Book"/>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D803B8FA-BCB0-5D4D-9E0C-8594CF5A2264}" type="datetime1">
              <a:rPr lang="en-US"/>
              <a:pPr>
                <a:defRPr/>
              </a:pPr>
              <a:t>3/10/2021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205D934E-3E61-264D-8682-F58928E18B8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36455"/>
            <a:ext cx="8229600" cy="360175"/>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1 column</a:t>
            </a:r>
          </a:p>
        </p:txBody>
      </p:sp>
      <p:sp>
        <p:nvSpPr>
          <p:cNvPr id="3" name="Content Placeholder 2"/>
          <p:cNvSpPr>
            <a:spLocks noGrp="1"/>
          </p:cNvSpPr>
          <p:nvPr>
            <p:ph idx="1"/>
          </p:nvPr>
        </p:nvSpPr>
        <p:spPr>
          <a:xfrm>
            <a:off x="457200" y="1544752"/>
            <a:ext cx="8229600" cy="3049871"/>
          </a:xfrm>
          <a:prstGeom prst="rect">
            <a:avLst/>
          </a:prstGeom>
        </p:spPr>
        <p:txBody>
          <a:bodyPr/>
          <a:lstStyle>
            <a:lvl1pPr>
              <a:buClr>
                <a:srgbClr val="18453B"/>
              </a:buClr>
              <a:buFont typeface="Arial"/>
              <a:buChar char="•"/>
              <a:defRPr sz="2100" b="0" i="0">
                <a:solidFill>
                  <a:srgbClr val="595959"/>
                </a:solidFill>
                <a:latin typeface="Gotham Book"/>
                <a:cs typeface="Gotham Book"/>
              </a:defRPr>
            </a:lvl1pPr>
            <a:lvl2pPr>
              <a:buClr>
                <a:schemeClr val="tx1">
                  <a:lumMod val="75000"/>
                  <a:lumOff val="25000"/>
                </a:schemeClr>
              </a:buClr>
              <a:buSzPct val="85000"/>
              <a:buFont typeface="Arial"/>
              <a:buChar char="•"/>
              <a:defRPr sz="1800" b="0" i="0">
                <a:solidFill>
                  <a:srgbClr val="595959"/>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C93AF409-9F3D-4144-905F-D667DBFB2192}" type="datetime1">
              <a:rPr lang="en-US"/>
              <a:pPr>
                <a:defRPr/>
              </a:pPr>
              <a:t>3/10/2021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B4461CB-4CA9-2A43-A3FA-624E1DA485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52366"/>
            <a:ext cx="8229600" cy="656319"/>
          </a:xfrm>
          <a:prstGeom prst="rect">
            <a:avLst/>
          </a:prstGeom>
        </p:spPr>
        <p:txBody>
          <a:bodyPr>
            <a:normAutofit/>
          </a:bodyPr>
          <a:lstStyle>
            <a:lvl1pPr algn="l">
              <a:defRPr sz="2700" b="0" i="0" baseline="0">
                <a:solidFill>
                  <a:srgbClr val="18453B"/>
                </a:solidFill>
                <a:latin typeface="Gotham-Bold"/>
                <a:cs typeface="Gotham-Bold"/>
              </a:defRPr>
            </a:lvl1pPr>
          </a:lstStyle>
          <a:p>
            <a:r>
              <a:rPr lang="en-US" dirty="0"/>
              <a:t>2 columns</a:t>
            </a:r>
          </a:p>
        </p:txBody>
      </p:sp>
      <p:sp>
        <p:nvSpPr>
          <p:cNvPr id="3" name="Content Placeholder 2"/>
          <p:cNvSpPr>
            <a:spLocks noGrp="1"/>
          </p:cNvSpPr>
          <p:nvPr>
            <p:ph idx="1"/>
          </p:nvPr>
        </p:nvSpPr>
        <p:spPr>
          <a:xfrm>
            <a:off x="457200" y="1544751"/>
            <a:ext cx="3950704" cy="3222512"/>
          </a:xfrm>
          <a:prstGeom prst="rect">
            <a:avLst/>
          </a:prstGeom>
        </p:spPr>
        <p:txBody>
          <a:bodyPr/>
          <a:lstStyle>
            <a:lvl1pPr>
              <a:buClr>
                <a:schemeClr val="tx1">
                  <a:lumMod val="75000"/>
                  <a:lumOff val="25000"/>
                </a:schemeClr>
              </a:buClr>
              <a:buFont typeface="Arial"/>
              <a:buChar char="•"/>
              <a:defRPr sz="21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3849B177-5D8B-7A43-B9D4-2D03D1F64BD4}" type="datetime1">
              <a:rPr lang="en-US"/>
              <a:pPr>
                <a:defRPr/>
              </a:pPr>
              <a:t>3/10/2021</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599938D-0427-3542-974E-F7CD887B3868}" type="slidenum">
              <a:rPr lang="en-US"/>
              <a:pPr>
                <a:defRPr/>
              </a:pPr>
              <a:t>‹#›</a:t>
            </a:fld>
            <a:endParaRPr lang="en-US"/>
          </a:p>
        </p:txBody>
      </p:sp>
      <p:sp>
        <p:nvSpPr>
          <p:cNvPr id="8" name="Content Placeholder 2"/>
          <p:cNvSpPr>
            <a:spLocks noGrp="1"/>
          </p:cNvSpPr>
          <p:nvPr>
            <p:ph idx="13"/>
          </p:nvPr>
        </p:nvSpPr>
        <p:spPr>
          <a:xfrm>
            <a:off x="4736096" y="1544751"/>
            <a:ext cx="3950704" cy="3222512"/>
          </a:xfrm>
          <a:prstGeom prst="rect">
            <a:avLst/>
          </a:prstGeom>
        </p:spPr>
        <p:txBody>
          <a:bodyPr/>
          <a:lstStyle>
            <a:lvl1pPr>
              <a:buClr>
                <a:schemeClr val="tx1">
                  <a:lumMod val="75000"/>
                  <a:lumOff val="25000"/>
                </a:schemeClr>
              </a:buClr>
              <a:buFont typeface="Wingdings" charset="2"/>
              <a:buChar char="§"/>
              <a:defRPr sz="21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1800" b="0" i="0">
                <a:solidFill>
                  <a:schemeClr val="tx1">
                    <a:lumMod val="65000"/>
                    <a:lumOff val="3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32405"/>
            <a:ext cx="8229600" cy="616299"/>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no bullets</a:t>
            </a:r>
          </a:p>
        </p:txBody>
      </p:sp>
      <p:sp>
        <p:nvSpPr>
          <p:cNvPr id="3" name="Content Placeholder 2"/>
          <p:cNvSpPr>
            <a:spLocks noGrp="1"/>
          </p:cNvSpPr>
          <p:nvPr>
            <p:ph idx="1"/>
          </p:nvPr>
        </p:nvSpPr>
        <p:spPr>
          <a:xfrm>
            <a:off x="457200" y="1560759"/>
            <a:ext cx="8229600" cy="3018124"/>
          </a:xfrm>
          <a:prstGeom prst="rect">
            <a:avLst/>
          </a:prstGeom>
        </p:spPr>
        <p:txBody>
          <a:bodyPr wrap="square" numCol="1" anchor="t"/>
          <a:lstStyle>
            <a:lvl1pPr marL="0" indent="0" algn="l">
              <a:buClr>
                <a:schemeClr val="tx1">
                  <a:lumMod val="75000"/>
                  <a:lumOff val="25000"/>
                </a:schemeClr>
              </a:buClr>
              <a:buFontTx/>
              <a:buNone/>
              <a:defRPr sz="18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9F847968-A88B-B947-87AA-BB83F906ED2F}" type="datetime1">
              <a:rPr lang="en-US"/>
              <a:pPr>
                <a:defRPr/>
              </a:pPr>
              <a:t>3/10/2021</a:t>
            </a:fld>
            <a:endParaRPr lang="en-US"/>
          </a:p>
        </p:txBody>
      </p:sp>
      <p:sp>
        <p:nvSpPr>
          <p:cNvPr id="6"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4DCE0E26-47BB-FF4B-814B-E43C1B98F5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56319"/>
            <a:ext cx="8229600" cy="543832"/>
          </a:xfrm>
          <a:prstGeom prst="rect">
            <a:avLst/>
          </a:prstGeom>
        </p:spPr>
        <p:txBody>
          <a:bodyPr>
            <a:normAutofit/>
          </a:bodyPr>
          <a:lstStyle>
            <a:lvl1pPr algn="l">
              <a:defRPr sz="2700" b="0" i="0">
                <a:solidFill>
                  <a:srgbClr val="18453B"/>
                </a:solidFill>
                <a:latin typeface="Gotham-Bold"/>
                <a:cs typeface="Gotham-Bold"/>
              </a:defRPr>
            </a:lvl1pPr>
          </a:lstStyle>
          <a:p>
            <a:r>
              <a:rPr lang="en-US" dirty="0"/>
              <a:t>1 column with numbers</a:t>
            </a:r>
          </a:p>
        </p:txBody>
      </p:sp>
      <p:sp>
        <p:nvSpPr>
          <p:cNvPr id="3" name="Content Placeholder 2"/>
          <p:cNvSpPr>
            <a:spLocks noGrp="1"/>
          </p:cNvSpPr>
          <p:nvPr>
            <p:ph idx="1"/>
          </p:nvPr>
        </p:nvSpPr>
        <p:spPr>
          <a:xfrm>
            <a:off x="457200" y="1256179"/>
            <a:ext cx="8229600" cy="3314700"/>
          </a:xfrm>
          <a:prstGeom prst="rect">
            <a:avLst/>
          </a:prstGeom>
        </p:spPr>
        <p:txBody>
          <a:bodyPr wrap="square" numCol="1" anchor="t"/>
          <a:lstStyle>
            <a:lvl1pPr marL="342900" indent="-342900" algn="l">
              <a:buClr>
                <a:schemeClr val="tx1">
                  <a:lumMod val="75000"/>
                  <a:lumOff val="25000"/>
                </a:schemeClr>
              </a:buClr>
              <a:buFont typeface="+mj-lt"/>
              <a:buAutoNum type="arabicPeriod"/>
              <a:defRPr sz="1800" b="0" i="0" baseline="0">
                <a:solidFill>
                  <a:schemeClr val="tx1">
                    <a:lumMod val="75000"/>
                    <a:lumOff val="25000"/>
                  </a:schemeClr>
                </a:solidFill>
                <a:latin typeface="Gotham Book"/>
                <a:cs typeface="Gotham Book"/>
              </a:defRPr>
            </a:lvl1pPr>
            <a:lvl2pPr marL="342900" indent="137160" algn="l">
              <a:buClr>
                <a:schemeClr val="tx1">
                  <a:lumMod val="75000"/>
                  <a:lumOff val="25000"/>
                </a:schemeClr>
              </a:buClr>
              <a:buSzPct val="85000"/>
              <a:buFont typeface="Arial"/>
              <a:buChar char="•"/>
              <a:defRPr sz="1500" b="0" i="0">
                <a:solidFill>
                  <a:schemeClr val="tx1">
                    <a:lumMod val="75000"/>
                    <a:lumOff val="25000"/>
                  </a:schemeClr>
                </a:solidFill>
                <a:latin typeface="Gotham Book"/>
                <a:cs typeface="Gotham Book"/>
              </a:defRPr>
            </a:lvl2pPr>
            <a:lvl3pPr>
              <a:buClr>
                <a:schemeClr val="tx1">
                  <a:lumMod val="75000"/>
                  <a:lumOff val="25000"/>
                </a:schemeClr>
              </a:buClr>
              <a:defRPr sz="15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04B2702C-F183-E649-BBAD-4C35648D6001}" type="datetime1">
              <a:rPr lang="en-US"/>
              <a:pPr>
                <a:defRPr/>
              </a:pPr>
              <a:t>3/10/2021</a:t>
            </a:fld>
            <a:endParaRPr lang="en-US"/>
          </a:p>
        </p:txBody>
      </p:sp>
      <p:sp>
        <p:nvSpPr>
          <p:cNvPr id="7"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8"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a:solidFill>
                  <a:srgbClr val="595959"/>
                </a:solidFill>
                <a:latin typeface="Gotham Book" charset="0"/>
                <a:ea typeface="Gotham Book" charset="0"/>
                <a:cs typeface="Gotham Book" charset="0"/>
              </a:defRPr>
            </a:lvl1pPr>
          </a:lstStyle>
          <a:p>
            <a:pPr>
              <a:defRPr/>
            </a:pPr>
            <a:fld id="{14362E17-3E5F-5C4D-AFD9-BBBB918BE2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Masthead" descr="Green bar with white Michigan State University logo">
            <a:extLst>
              <a:ext uri="{FF2B5EF4-FFF2-40B4-BE49-F238E27FC236}">
                <a16:creationId xmlns:a16="http://schemas.microsoft.com/office/drawing/2014/main" id="{F751423D-460A-8D48-BFE6-94DFB5FF1A34}"/>
              </a:ext>
            </a:extLst>
          </p:cNvPr>
          <p:cNvGrpSpPr/>
          <p:nvPr userDrawn="1"/>
        </p:nvGrpSpPr>
        <p:grpSpPr>
          <a:xfrm>
            <a:off x="0" y="0"/>
            <a:ext cx="9144000" cy="525931"/>
            <a:chOff x="0" y="0"/>
            <a:chExt cx="9144000" cy="525931"/>
          </a:xfrm>
        </p:grpSpPr>
        <p:sp>
          <p:nvSpPr>
            <p:cNvPr id="15" name="Rectangle 14">
              <a:extLst>
                <a:ext uri="{FF2B5EF4-FFF2-40B4-BE49-F238E27FC236}">
                  <a16:creationId xmlns:a16="http://schemas.microsoft.com/office/drawing/2014/main" id="{2353D9AC-16D2-B046-844D-A5AA6F592592}"/>
                </a:ext>
                <a:ext uri="{C183D7F6-B498-43B3-948B-1728B52AA6E4}">
                  <adec:decorative xmlns:adec="http://schemas.microsoft.com/office/drawing/2017/decorative" val="1"/>
                </a:ext>
              </a:extLst>
            </p:cNvPr>
            <p:cNvSpPr/>
            <p:nvPr userDrawn="1"/>
          </p:nvSpPr>
          <p:spPr>
            <a:xfrm>
              <a:off x="0" y="480212"/>
              <a:ext cx="9144000" cy="45719"/>
            </a:xfrm>
            <a:prstGeom prst="rect">
              <a:avLst/>
            </a:prstGeom>
            <a:solidFill>
              <a:srgbClr val="67C52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0306FB2-2B78-0E4C-A04D-646E74CE03CA}"/>
                </a:ext>
                <a:ext uri="{C183D7F6-B498-43B3-948B-1728B52AA6E4}">
                  <adec:decorative xmlns:adec="http://schemas.microsoft.com/office/drawing/2017/decorative" val="1"/>
                </a:ext>
              </a:extLst>
            </p:cNvPr>
            <p:cNvSpPr/>
            <p:nvPr userDrawn="1"/>
          </p:nvSpPr>
          <p:spPr>
            <a:xfrm>
              <a:off x="0" y="0"/>
              <a:ext cx="9144000" cy="490559"/>
            </a:xfrm>
            <a:prstGeom prst="rect">
              <a:avLst/>
            </a:prstGeom>
            <a:solidFill>
              <a:srgbClr val="18453B"/>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Michigan State University logo">
              <a:extLst>
                <a:ext uri="{FF2B5EF4-FFF2-40B4-BE49-F238E27FC236}">
                  <a16:creationId xmlns:a16="http://schemas.microsoft.com/office/drawing/2014/main" id="{A35C5DD8-D6DD-3C44-AEF7-4C8A984CFC38}"/>
                </a:ext>
              </a:extLst>
            </p:cNvPr>
            <p:cNvPicPr>
              <a:picLocks noChangeAspect="1"/>
            </p:cNvPicPr>
            <p:nvPr userDrawn="1"/>
          </p:nvPicPr>
          <p:blipFill>
            <a:blip r:embed="rId7"/>
            <a:stretch>
              <a:fillRect/>
            </a:stretch>
          </p:blipFill>
          <p:spPr>
            <a:xfrm>
              <a:off x="6109791" y="124350"/>
              <a:ext cx="2914883" cy="246063"/>
            </a:xfrm>
            <a:prstGeom prst="rect">
              <a:avLst/>
            </a:prstGeom>
          </p:spPr>
        </p:pic>
      </p:gr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fld id="{FB44CCF9-D185-2447-94DE-2F097F7C2422}" type="datetime1">
              <a:rPr lang="en-US"/>
              <a:pPr>
                <a:defRPr/>
              </a:pPr>
              <a:t>3/10/2021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9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900">
                <a:ln>
                  <a:noFill/>
                </a:ln>
                <a:solidFill>
                  <a:schemeClr val="tx1">
                    <a:lumMod val="65000"/>
                    <a:lumOff val="35000"/>
                  </a:schemeClr>
                </a:solidFill>
                <a:latin typeface="Gotham Book"/>
                <a:ea typeface="+mn-ea"/>
                <a:cs typeface="+mn-cs"/>
              </a:defRPr>
            </a:lvl1pPr>
          </a:lstStyle>
          <a:p>
            <a:pPr>
              <a:defRPr/>
            </a:pPr>
            <a:fld id="{E1544D71-77D6-5B4F-A1FC-5CA064DBD19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8" r:id="rId4"/>
    <p:sldLayoutId id="2147483697" r:id="rId5"/>
  </p:sldLayoutIdLst>
  <p:txStyles>
    <p:titleStyle>
      <a:lvl1pPr algn="ctr" defTabSz="342900" rtl="0" eaLnBrk="1" fontAlgn="base" hangingPunct="1">
        <a:spcBef>
          <a:spcPct val="0"/>
        </a:spcBef>
        <a:spcAft>
          <a:spcPct val="0"/>
        </a:spcAft>
        <a:defRPr sz="3300" kern="1200">
          <a:solidFill>
            <a:schemeClr val="tx1"/>
          </a:solidFill>
          <a:latin typeface="Gotham Book"/>
          <a:ea typeface="ＭＳ Ｐゴシック" charset="-128"/>
          <a:cs typeface="ＭＳ Ｐゴシック" charset="-128"/>
        </a:defRPr>
      </a:lvl1pPr>
      <a:lvl2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2pPr>
      <a:lvl3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3pPr>
      <a:lvl4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4pPr>
      <a:lvl5pPr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5pPr>
      <a:lvl6pPr marL="3429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6pPr>
      <a:lvl7pPr marL="6858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7pPr>
      <a:lvl8pPr marL="10287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8pPr>
      <a:lvl9pPr marL="1371600" algn="ctr" defTabSz="342900" rtl="0" eaLnBrk="1" fontAlgn="base" hangingPunct="1">
        <a:spcBef>
          <a:spcPct val="0"/>
        </a:spcBef>
        <a:spcAft>
          <a:spcPct val="0"/>
        </a:spcAft>
        <a:defRPr sz="3300">
          <a:solidFill>
            <a:schemeClr val="tx1"/>
          </a:solidFill>
          <a:latin typeface="Gotham Book" charset="0"/>
          <a:ea typeface="ＭＳ Ｐゴシック" charset="-128"/>
          <a:cs typeface="ＭＳ Ｐゴシック"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ＭＳ Ｐゴシック"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Gotham Book"/>
          <a:ea typeface="ＭＳ Ｐゴシック" charset="-128"/>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Gotham Book"/>
          <a:ea typeface="ＭＳ Ｐゴシック" charset="-128"/>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Gotham Book"/>
          <a:ea typeface="ＭＳ Ｐゴシック"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bwMode="auto">
          <a:xfrm>
            <a:off x="1709996" y="1530272"/>
            <a:ext cx="6125903" cy="2705432"/>
          </a:xfrm>
          <a:noFill/>
          <a:ln>
            <a:miter lim="800000"/>
            <a:headEnd/>
            <a:tailEnd/>
          </a:ln>
        </p:spPr>
        <p:txBody>
          <a:bodyPr vert="horz" wrap="square" lIns="68580" tIns="34290" rIns="68580" bIns="34290" numCol="1" anchor="t" anchorCtr="0" compatLnSpc="1">
            <a:prstTxWarp prst="textNoShape">
              <a:avLst/>
            </a:prstTxWarp>
            <a:normAutofit/>
          </a:bodyPr>
          <a:lstStyle/>
          <a:p>
            <a:pPr algn="ctr" eaLnBrk="1" hangingPunct="1"/>
            <a:r>
              <a:rPr lang="en-US" sz="3200" b="1" dirty="0">
                <a:solidFill>
                  <a:srgbClr val="064339"/>
                </a:solidFill>
                <a:latin typeface="Arial" charset="0"/>
                <a:ea typeface="Arial" charset="0"/>
                <a:cs typeface="Arial" charset="0"/>
              </a:rPr>
              <a:t>Corporate Relations</a:t>
            </a:r>
            <a:br>
              <a:rPr lang="en-US" sz="3200" b="1" dirty="0">
                <a:solidFill>
                  <a:srgbClr val="064339"/>
                </a:solidFill>
                <a:latin typeface="Arial" charset="0"/>
                <a:ea typeface="Arial" charset="0"/>
                <a:cs typeface="Arial" charset="0"/>
              </a:rPr>
            </a:br>
            <a:r>
              <a:rPr lang="en-US" sz="3200" b="1" dirty="0">
                <a:solidFill>
                  <a:srgbClr val="064339"/>
                </a:solidFill>
                <a:latin typeface="Arial" charset="0"/>
                <a:ea typeface="Arial" charset="0"/>
                <a:cs typeface="Arial" charset="0"/>
              </a:rPr>
              <a:t>University Advancement</a:t>
            </a:r>
            <a:br>
              <a:rPr lang="en-US" sz="3200" b="1" dirty="0">
                <a:solidFill>
                  <a:srgbClr val="064339"/>
                </a:solidFill>
                <a:latin typeface="Arial" charset="0"/>
                <a:ea typeface="Arial" charset="0"/>
                <a:cs typeface="Arial" charset="0"/>
              </a:rPr>
            </a:br>
            <a:br>
              <a:rPr lang="en-US" b="1" dirty="0">
                <a:solidFill>
                  <a:srgbClr val="064339"/>
                </a:solidFill>
                <a:latin typeface="Arial" charset="0"/>
                <a:ea typeface="Arial" charset="0"/>
                <a:cs typeface="Arial" charset="0"/>
              </a:rPr>
            </a:br>
            <a:r>
              <a:rPr lang="en-US" b="1" dirty="0">
                <a:solidFill>
                  <a:srgbClr val="064339"/>
                </a:solidFill>
                <a:latin typeface="Arial" charset="0"/>
                <a:ea typeface="Arial" charset="0"/>
                <a:cs typeface="Arial" charset="0"/>
              </a:rPr>
              <a:t>Broader Impacts of Research: Strategies, Resources, and Partners</a:t>
            </a:r>
            <a:br>
              <a:rPr lang="en-US" b="1" dirty="0">
                <a:solidFill>
                  <a:srgbClr val="064339"/>
                </a:solidFill>
                <a:latin typeface="Arial" charset="0"/>
                <a:ea typeface="Arial" charset="0"/>
                <a:cs typeface="Arial" charset="0"/>
              </a:rPr>
            </a:br>
            <a:r>
              <a:rPr lang="en-US" b="1" dirty="0">
                <a:solidFill>
                  <a:srgbClr val="064339"/>
                </a:solidFill>
                <a:latin typeface="Arial" charset="0"/>
                <a:ea typeface="Arial" charset="0"/>
                <a:cs typeface="Arial" charset="0"/>
              </a:rPr>
              <a:t>2021 Conference</a:t>
            </a:r>
          </a:p>
        </p:txBody>
      </p:sp>
      <p:sp>
        <p:nvSpPr>
          <p:cNvPr id="3" name="Subtitle 2"/>
          <p:cNvSpPr>
            <a:spLocks noGrp="1"/>
          </p:cNvSpPr>
          <p:nvPr>
            <p:ph type="subTitle" idx="1"/>
          </p:nvPr>
        </p:nvSpPr>
        <p:spPr>
          <a:xfrm>
            <a:off x="6946899" y="4731010"/>
            <a:ext cx="2117587" cy="396594"/>
          </a:xfrm>
        </p:spPr>
        <p:txBody>
          <a:bodyPr/>
          <a:lstStyle/>
          <a:p>
            <a:pPr algn="ctr" fontAlgn="auto">
              <a:spcAft>
                <a:spcPts val="0"/>
              </a:spcAft>
              <a:defRPr/>
            </a:pPr>
            <a:r>
              <a:rPr lang="en-US" dirty="0">
                <a:latin typeface="Arial" charset="0"/>
                <a:ea typeface="Arial" charset="0"/>
                <a:cs typeface="Arial" charset="0"/>
              </a:rPr>
              <a:t>March 18, 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AA1F-97FA-4AEB-A734-EC8E1744EBD6}"/>
              </a:ext>
            </a:extLst>
          </p:cNvPr>
          <p:cNvSpPr>
            <a:spLocks noGrp="1"/>
          </p:cNvSpPr>
          <p:nvPr>
            <p:ph type="title"/>
          </p:nvPr>
        </p:nvSpPr>
        <p:spPr>
          <a:xfrm>
            <a:off x="25198" y="574766"/>
            <a:ext cx="9093603" cy="713350"/>
          </a:xfrm>
        </p:spPr>
        <p:txBody>
          <a:bodyPr>
            <a:noAutofit/>
          </a:bodyPr>
          <a:lstStyle/>
          <a:p>
            <a:r>
              <a:rPr lang="en-US" altLang="en-US" sz="1600" b="1" dirty="0"/>
              <a:t>Corporate – University Engagement </a:t>
            </a:r>
            <a:r>
              <a:rPr lang="en-US" sz="1300" dirty="0">
                <a:latin typeface="+mn-lt"/>
              </a:rPr>
              <a:t>MSU’s University Advancement Corporate Relations (UA-CR) team is a gateway to MSU’s greatest resources—</a:t>
            </a:r>
            <a:r>
              <a:rPr lang="en-US" sz="1300" b="1" dirty="0">
                <a:latin typeface="+mn-lt"/>
              </a:rPr>
              <a:t>knowledge</a:t>
            </a:r>
            <a:r>
              <a:rPr lang="en-US" sz="1300" dirty="0">
                <a:latin typeface="+mn-lt"/>
              </a:rPr>
              <a:t> and </a:t>
            </a:r>
            <a:r>
              <a:rPr lang="en-US" sz="1300" b="1" dirty="0">
                <a:latin typeface="+mn-lt"/>
              </a:rPr>
              <a:t>people</a:t>
            </a:r>
            <a:r>
              <a:rPr lang="en-US" sz="1300" dirty="0">
                <a:latin typeface="+mn-lt"/>
              </a:rPr>
              <a:t>. We </a:t>
            </a:r>
            <a:r>
              <a:rPr lang="en-US" sz="1300" b="1" dirty="0">
                <a:latin typeface="+mn-lt"/>
              </a:rPr>
              <a:t>partner</a:t>
            </a:r>
            <a:r>
              <a:rPr lang="en-US" sz="1300" dirty="0">
                <a:latin typeface="+mn-lt"/>
              </a:rPr>
              <a:t> with the corporate community, and university faculty and staff, to foster </a:t>
            </a:r>
            <a:r>
              <a:rPr lang="en-US" sz="1300" b="1" dirty="0">
                <a:latin typeface="+mn-lt"/>
              </a:rPr>
              <a:t>strategic</a:t>
            </a:r>
            <a:r>
              <a:rPr lang="en-US" sz="1300" dirty="0">
                <a:latin typeface="+mn-lt"/>
              </a:rPr>
              <a:t> relationships that advance both the objectives of industry and the mission of the University.</a:t>
            </a:r>
            <a:br>
              <a:rPr lang="en-US" sz="1300" dirty="0">
                <a:latin typeface="+mn-lt"/>
              </a:rPr>
            </a:br>
            <a:endParaRPr lang="en-US" sz="1300" dirty="0"/>
          </a:p>
        </p:txBody>
      </p:sp>
      <p:grpSp>
        <p:nvGrpSpPr>
          <p:cNvPr id="61" name="Group 60" descr="This is a graphic that shows the ways that Corporate Relations helps build connections thru private support, talent and hiring, business services, research collaborations and commercialization.&#10;">
            <a:extLst>
              <a:ext uri="{FF2B5EF4-FFF2-40B4-BE49-F238E27FC236}">
                <a16:creationId xmlns:a16="http://schemas.microsoft.com/office/drawing/2014/main" id="{1A8BFE46-B7E1-4E3C-A1FA-209FA7B2C564}"/>
              </a:ext>
            </a:extLst>
          </p:cNvPr>
          <p:cNvGrpSpPr/>
          <p:nvPr/>
        </p:nvGrpSpPr>
        <p:grpSpPr>
          <a:xfrm>
            <a:off x="173039" y="1283389"/>
            <a:ext cx="8840252" cy="3791885"/>
            <a:chOff x="120630" y="1042089"/>
            <a:chExt cx="8840252" cy="3791885"/>
          </a:xfrm>
        </p:grpSpPr>
        <p:grpSp>
          <p:nvGrpSpPr>
            <p:cNvPr id="4" name="Group 3">
              <a:extLst>
                <a:ext uri="{FF2B5EF4-FFF2-40B4-BE49-F238E27FC236}">
                  <a16:creationId xmlns:a16="http://schemas.microsoft.com/office/drawing/2014/main" id="{7D0D8711-87E3-4752-A906-FE2BD95D0FF2}"/>
                </a:ext>
              </a:extLst>
            </p:cNvPr>
            <p:cNvGrpSpPr/>
            <p:nvPr/>
          </p:nvGrpSpPr>
          <p:grpSpPr>
            <a:xfrm>
              <a:off x="3612335" y="1295400"/>
              <a:ext cx="1612858" cy="540060"/>
              <a:chOff x="4816446" y="1727200"/>
              <a:chExt cx="2150477" cy="720080"/>
            </a:xfrm>
          </p:grpSpPr>
          <p:sp>
            <p:nvSpPr>
              <p:cNvPr id="5" name="Freeform: Shape 4">
                <a:extLst>
                  <a:ext uri="{FF2B5EF4-FFF2-40B4-BE49-F238E27FC236}">
                    <a16:creationId xmlns:a16="http://schemas.microsoft.com/office/drawing/2014/main" id="{535D2B2B-1608-4042-B854-D111A7C5285B}"/>
                  </a:ext>
                </a:extLst>
              </p:cNvPr>
              <p:cNvSpPr>
                <a:spLocks/>
              </p:cNvSpPr>
              <p:nvPr/>
            </p:nvSpPr>
            <p:spPr bwMode="auto">
              <a:xfrm>
                <a:off x="4816446" y="1727201"/>
                <a:ext cx="1390980" cy="677041"/>
              </a:xfrm>
              <a:custGeom>
                <a:avLst/>
                <a:gdLst>
                  <a:gd name="connsiteX0" fmla="*/ 1279555 w 1390980"/>
                  <a:gd name="connsiteY0" fmla="*/ 0 h 677041"/>
                  <a:gd name="connsiteX1" fmla="*/ 1279555 w 1390980"/>
                  <a:gd name="connsiteY1" fmla="*/ 1 h 677041"/>
                  <a:gd name="connsiteX2" fmla="*/ 1390980 w 1390980"/>
                  <a:gd name="connsiteY2" fmla="*/ 5628 h 677041"/>
                  <a:gd name="connsiteX3" fmla="*/ 1390980 w 1390980"/>
                  <a:gd name="connsiteY3" fmla="*/ 230126 h 677041"/>
                  <a:gd name="connsiteX4" fmla="*/ 1279554 w 1390980"/>
                  <a:gd name="connsiteY4" fmla="*/ 224499 h 677041"/>
                  <a:gd name="connsiteX5" fmla="*/ 1279554 w 1390980"/>
                  <a:gd name="connsiteY5" fmla="*/ 224509 h 677041"/>
                  <a:gd name="connsiteX6" fmla="*/ 1090503 w 1390980"/>
                  <a:gd name="connsiteY6" fmla="*/ 234064 h 677041"/>
                  <a:gd name="connsiteX7" fmla="*/ 1025922 w 1390980"/>
                  <a:gd name="connsiteY7" fmla="*/ 242140 h 677041"/>
                  <a:gd name="connsiteX8" fmla="*/ 907346 w 1390980"/>
                  <a:gd name="connsiteY8" fmla="*/ 260253 h 677041"/>
                  <a:gd name="connsiteX9" fmla="*/ 830636 w 1390980"/>
                  <a:gd name="connsiteY9" fmla="*/ 276342 h 677041"/>
                  <a:gd name="connsiteX10" fmla="*/ 742908 w 1390980"/>
                  <a:gd name="connsiteY10" fmla="*/ 298918 h 677041"/>
                  <a:gd name="connsiteX11" fmla="*/ 742908 w 1390980"/>
                  <a:gd name="connsiteY11" fmla="*/ 298338 h 677041"/>
                  <a:gd name="connsiteX12" fmla="*/ 626470 w 1390980"/>
                  <a:gd name="connsiteY12" fmla="*/ 332897 h 677041"/>
                  <a:gd name="connsiteX13" fmla="*/ 51473 w 1390980"/>
                  <a:gd name="connsiteY13" fmla="*/ 640497 h 677041"/>
                  <a:gd name="connsiteX14" fmla="*/ 9651 w 1390980"/>
                  <a:gd name="connsiteY14" fmla="*/ 677041 h 677041"/>
                  <a:gd name="connsiteX15" fmla="*/ 5175 w 1390980"/>
                  <a:gd name="connsiteY15" fmla="*/ 549229 h 677041"/>
                  <a:gd name="connsiteX16" fmla="*/ 5176 w 1390980"/>
                  <a:gd name="connsiteY16" fmla="*/ 549228 h 677041"/>
                  <a:gd name="connsiteX17" fmla="*/ 0 w 1390980"/>
                  <a:gd name="connsiteY17" fmla="*/ 401382 h 677041"/>
                  <a:gd name="connsiteX18" fmla="*/ 33317 w 1390980"/>
                  <a:gd name="connsiteY18" fmla="*/ 377564 h 677041"/>
                  <a:gd name="connsiteX19" fmla="*/ 782684 w 1390980"/>
                  <a:gd name="connsiteY19" fmla="*/ 55613 h 677041"/>
                  <a:gd name="connsiteX20" fmla="*/ 804041 w 1390980"/>
                  <a:gd name="connsiteY20" fmla="*/ 51591 h 677041"/>
                  <a:gd name="connsiteX21" fmla="*/ 827176 w 1390980"/>
                  <a:gd name="connsiteY21" fmla="*/ 45638 h 677041"/>
                  <a:gd name="connsiteX22" fmla="*/ 871978 w 1390980"/>
                  <a:gd name="connsiteY22" fmla="*/ 38796 h 677041"/>
                  <a:gd name="connsiteX23" fmla="*/ 945538 w 1390980"/>
                  <a:gd name="connsiteY23" fmla="*/ 24941 h 677041"/>
                  <a:gd name="connsiteX24" fmla="*/ 1010613 w 1390980"/>
                  <a:gd name="connsiteY24" fmla="*/ 17622 h 677041"/>
                  <a:gd name="connsiteX25" fmla="*/ 1050052 w 1390980"/>
                  <a:gd name="connsiteY25" fmla="*/ 11598 h 677041"/>
                  <a:gd name="connsiteX26" fmla="*/ 1075686 w 1390980"/>
                  <a:gd name="connsiteY26" fmla="*/ 10303 h 677041"/>
                  <a:gd name="connsiteX27" fmla="*/ 1111356 w 1390980"/>
                  <a:gd name="connsiteY27" fmla="*/ 6291 h 677041"/>
                  <a:gd name="connsiteX28" fmla="*/ 1279555 w 1390980"/>
                  <a:gd name="connsiteY28" fmla="*/ 0 h 677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90980" h="677041">
                    <a:moveTo>
                      <a:pt x="1279555" y="0"/>
                    </a:moveTo>
                    <a:lnTo>
                      <a:pt x="1279555" y="1"/>
                    </a:lnTo>
                    <a:lnTo>
                      <a:pt x="1390980" y="5628"/>
                    </a:lnTo>
                    <a:lnTo>
                      <a:pt x="1390980" y="230126"/>
                    </a:lnTo>
                    <a:lnTo>
                      <a:pt x="1279554" y="224499"/>
                    </a:lnTo>
                    <a:lnTo>
                      <a:pt x="1279554" y="224509"/>
                    </a:lnTo>
                    <a:lnTo>
                      <a:pt x="1090503" y="234064"/>
                    </a:lnTo>
                    <a:lnTo>
                      <a:pt x="1025922" y="242140"/>
                    </a:lnTo>
                    <a:lnTo>
                      <a:pt x="907346" y="260253"/>
                    </a:lnTo>
                    <a:lnTo>
                      <a:pt x="830636" y="276342"/>
                    </a:lnTo>
                    <a:lnTo>
                      <a:pt x="742908" y="298918"/>
                    </a:lnTo>
                    <a:lnTo>
                      <a:pt x="742908" y="298338"/>
                    </a:lnTo>
                    <a:lnTo>
                      <a:pt x="626470" y="332897"/>
                    </a:lnTo>
                    <a:cubicBezTo>
                      <a:pt x="419231" y="403714"/>
                      <a:pt x="225007" y="507725"/>
                      <a:pt x="51473" y="640497"/>
                    </a:cubicBezTo>
                    <a:lnTo>
                      <a:pt x="9651" y="677041"/>
                    </a:lnTo>
                    <a:lnTo>
                      <a:pt x="5175" y="549229"/>
                    </a:lnTo>
                    <a:lnTo>
                      <a:pt x="5176" y="549228"/>
                    </a:lnTo>
                    <a:lnTo>
                      <a:pt x="0" y="401382"/>
                    </a:lnTo>
                    <a:lnTo>
                      <a:pt x="33317" y="377564"/>
                    </a:lnTo>
                    <a:cubicBezTo>
                      <a:pt x="260214" y="226215"/>
                      <a:pt x="514057" y="116567"/>
                      <a:pt x="782684" y="55613"/>
                    </a:cubicBezTo>
                    <a:lnTo>
                      <a:pt x="804041" y="51591"/>
                    </a:lnTo>
                    <a:lnTo>
                      <a:pt x="827176" y="45638"/>
                    </a:lnTo>
                    <a:lnTo>
                      <a:pt x="871978" y="38796"/>
                    </a:lnTo>
                    <a:lnTo>
                      <a:pt x="945538" y="24941"/>
                    </a:lnTo>
                    <a:lnTo>
                      <a:pt x="1010613" y="17622"/>
                    </a:lnTo>
                    <a:lnTo>
                      <a:pt x="1050052" y="11598"/>
                    </a:lnTo>
                    <a:lnTo>
                      <a:pt x="1075686" y="10303"/>
                    </a:lnTo>
                    <a:lnTo>
                      <a:pt x="1111356" y="6291"/>
                    </a:lnTo>
                    <a:cubicBezTo>
                      <a:pt x="1167058" y="2116"/>
                      <a:pt x="1223157" y="0"/>
                      <a:pt x="1279555" y="0"/>
                    </a:cubicBezTo>
                    <a:close/>
                  </a:path>
                </a:pathLst>
              </a:custGeom>
              <a:solidFill>
                <a:srgbClr val="4B2C50"/>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sp>
            <p:nvSpPr>
              <p:cNvPr id="6" name="Freeform: Shape 5">
                <a:extLst>
                  <a:ext uri="{FF2B5EF4-FFF2-40B4-BE49-F238E27FC236}">
                    <a16:creationId xmlns:a16="http://schemas.microsoft.com/office/drawing/2014/main" id="{6A253F81-B887-46E8-A68C-972FA3AA5BB7}"/>
                  </a:ext>
                </a:extLst>
              </p:cNvPr>
              <p:cNvSpPr/>
              <p:nvPr/>
            </p:nvSpPr>
            <p:spPr>
              <a:xfrm>
                <a:off x="5447692" y="1727211"/>
                <a:ext cx="648072" cy="331471"/>
              </a:xfrm>
              <a:custGeom>
                <a:avLst/>
                <a:gdLst>
                  <a:gd name="connsiteX0" fmla="*/ 648072 w 648072"/>
                  <a:gd name="connsiteY0" fmla="*/ 0 h 331471"/>
                  <a:gd name="connsiteX1" fmla="*/ 648072 w 648072"/>
                  <a:gd name="connsiteY1" fmla="*/ 224512 h 331471"/>
                  <a:gd name="connsiteX2" fmla="*/ 459257 w 648072"/>
                  <a:gd name="connsiteY2" fmla="*/ 234055 h 331471"/>
                  <a:gd name="connsiteX3" fmla="*/ 394676 w 648072"/>
                  <a:gd name="connsiteY3" fmla="*/ 242131 h 331471"/>
                  <a:gd name="connsiteX4" fmla="*/ 276100 w 648072"/>
                  <a:gd name="connsiteY4" fmla="*/ 260244 h 331471"/>
                  <a:gd name="connsiteX5" fmla="*/ 199390 w 648072"/>
                  <a:gd name="connsiteY5" fmla="*/ 276333 h 331471"/>
                  <a:gd name="connsiteX6" fmla="*/ 111662 w 648072"/>
                  <a:gd name="connsiteY6" fmla="*/ 298909 h 331471"/>
                  <a:gd name="connsiteX7" fmla="*/ 111662 w 648072"/>
                  <a:gd name="connsiteY7" fmla="*/ 298329 h 331471"/>
                  <a:gd name="connsiteX8" fmla="*/ 0 w 648072"/>
                  <a:gd name="connsiteY8" fmla="*/ 331471 h 331471"/>
                  <a:gd name="connsiteX9" fmla="*/ 0 w 648072"/>
                  <a:gd name="connsiteY9" fmla="*/ 97361 h 331471"/>
                  <a:gd name="connsiteX10" fmla="*/ 151438 w 648072"/>
                  <a:gd name="connsiteY10" fmla="*/ 55604 h 331471"/>
                  <a:gd name="connsiteX11" fmla="*/ 172795 w 648072"/>
                  <a:gd name="connsiteY11" fmla="*/ 51582 h 331471"/>
                  <a:gd name="connsiteX12" fmla="*/ 195930 w 648072"/>
                  <a:gd name="connsiteY12" fmla="*/ 45629 h 331471"/>
                  <a:gd name="connsiteX13" fmla="*/ 240732 w 648072"/>
                  <a:gd name="connsiteY13" fmla="*/ 38787 h 331471"/>
                  <a:gd name="connsiteX14" fmla="*/ 314292 w 648072"/>
                  <a:gd name="connsiteY14" fmla="*/ 24932 h 331471"/>
                  <a:gd name="connsiteX15" fmla="*/ 379367 w 648072"/>
                  <a:gd name="connsiteY15" fmla="*/ 17613 h 331471"/>
                  <a:gd name="connsiteX16" fmla="*/ 418806 w 648072"/>
                  <a:gd name="connsiteY16" fmla="*/ 11589 h 331471"/>
                  <a:gd name="connsiteX17" fmla="*/ 444440 w 648072"/>
                  <a:gd name="connsiteY17" fmla="*/ 10294 h 331471"/>
                  <a:gd name="connsiteX18" fmla="*/ 480110 w 648072"/>
                  <a:gd name="connsiteY18" fmla="*/ 6282 h 331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648072" h="331471">
                    <a:moveTo>
                      <a:pt x="648072" y="0"/>
                    </a:moveTo>
                    <a:lnTo>
                      <a:pt x="648072" y="224512"/>
                    </a:lnTo>
                    <a:lnTo>
                      <a:pt x="459257" y="234055"/>
                    </a:lnTo>
                    <a:lnTo>
                      <a:pt x="394676" y="242131"/>
                    </a:lnTo>
                    <a:lnTo>
                      <a:pt x="276100" y="260244"/>
                    </a:lnTo>
                    <a:lnTo>
                      <a:pt x="199390" y="276333"/>
                    </a:lnTo>
                    <a:lnTo>
                      <a:pt x="111662" y="298909"/>
                    </a:lnTo>
                    <a:lnTo>
                      <a:pt x="111662" y="298329"/>
                    </a:lnTo>
                    <a:lnTo>
                      <a:pt x="0" y="331471"/>
                    </a:lnTo>
                    <a:lnTo>
                      <a:pt x="0" y="97361"/>
                    </a:lnTo>
                    <a:lnTo>
                      <a:pt x="151438" y="55604"/>
                    </a:lnTo>
                    <a:lnTo>
                      <a:pt x="172795" y="51582"/>
                    </a:lnTo>
                    <a:lnTo>
                      <a:pt x="195930" y="45629"/>
                    </a:lnTo>
                    <a:lnTo>
                      <a:pt x="240732" y="38787"/>
                    </a:lnTo>
                    <a:lnTo>
                      <a:pt x="314292" y="24932"/>
                    </a:lnTo>
                    <a:lnTo>
                      <a:pt x="379367" y="17613"/>
                    </a:lnTo>
                    <a:lnTo>
                      <a:pt x="418806" y="11589"/>
                    </a:lnTo>
                    <a:lnTo>
                      <a:pt x="444440" y="10294"/>
                    </a:lnTo>
                    <a:lnTo>
                      <a:pt x="480110" y="6282"/>
                    </a:lnTo>
                    <a:close/>
                  </a:path>
                </a:pathLst>
              </a:custGeom>
              <a:gradFill flip="none" rotWithShape="1">
                <a:gsLst>
                  <a:gs pos="0">
                    <a:schemeClr val="bg2">
                      <a:lumMod val="10000"/>
                      <a:alpha val="0"/>
                    </a:schemeClr>
                  </a:gs>
                  <a:gs pos="100000">
                    <a:schemeClr val="bg2">
                      <a:lumMod val="10000"/>
                      <a:alpha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CCF861D3-0C1B-47F8-9644-1CC71ED8088E}"/>
                  </a:ext>
                </a:extLst>
              </p:cNvPr>
              <p:cNvSpPr>
                <a:spLocks/>
              </p:cNvSpPr>
              <p:nvPr/>
            </p:nvSpPr>
            <p:spPr bwMode="auto">
              <a:xfrm>
                <a:off x="6096001" y="1727200"/>
                <a:ext cx="870922" cy="720080"/>
              </a:xfrm>
              <a:custGeom>
                <a:avLst/>
                <a:gdLst>
                  <a:gd name="connsiteX0" fmla="*/ 0 w 870922"/>
                  <a:gd name="connsiteY0" fmla="*/ 0 h 720080"/>
                  <a:gd name="connsiteX1" fmla="*/ 862767 w 870922"/>
                  <a:gd name="connsiteY1" fmla="*/ 172051 h 720080"/>
                  <a:gd name="connsiteX2" fmla="*/ 870922 w 870922"/>
                  <a:gd name="connsiteY2" fmla="*/ 175754 h 720080"/>
                  <a:gd name="connsiteX3" fmla="*/ 630718 w 870922"/>
                  <a:gd name="connsiteY3" fmla="*/ 325882 h 720080"/>
                  <a:gd name="connsiteX4" fmla="*/ 0 w 870922"/>
                  <a:gd name="connsiteY4" fmla="*/ 720080 h 720080"/>
                  <a:gd name="connsiteX5" fmla="*/ 0 w 870922"/>
                  <a:gd name="connsiteY5" fmla="*/ 224455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0922" h="720080">
                    <a:moveTo>
                      <a:pt x="0" y="0"/>
                    </a:moveTo>
                    <a:cubicBezTo>
                      <a:pt x="301079" y="0"/>
                      <a:pt x="593578" y="60181"/>
                      <a:pt x="862767" y="172051"/>
                    </a:cubicBezTo>
                    <a:lnTo>
                      <a:pt x="870922" y="175754"/>
                    </a:lnTo>
                    <a:lnTo>
                      <a:pt x="630718" y="325882"/>
                    </a:lnTo>
                    <a:lnTo>
                      <a:pt x="0" y="720080"/>
                    </a:lnTo>
                    <a:lnTo>
                      <a:pt x="0" y="224455"/>
                    </a:lnTo>
                    <a:close/>
                  </a:path>
                </a:pathLst>
              </a:custGeom>
              <a:solidFill>
                <a:schemeClr val="accent6"/>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grpSp>
        <p:grpSp>
          <p:nvGrpSpPr>
            <p:cNvPr id="8" name="Group 7">
              <a:extLst>
                <a:ext uri="{FF2B5EF4-FFF2-40B4-BE49-F238E27FC236}">
                  <a16:creationId xmlns:a16="http://schemas.microsoft.com/office/drawing/2014/main" id="{BC681493-AE23-48A4-830F-C06965ADC4C0}"/>
                </a:ext>
              </a:extLst>
            </p:cNvPr>
            <p:cNvGrpSpPr/>
            <p:nvPr/>
          </p:nvGrpSpPr>
          <p:grpSpPr>
            <a:xfrm>
              <a:off x="5109143" y="1454276"/>
              <a:ext cx="1134141" cy="1317377"/>
              <a:chOff x="6812190" y="1939035"/>
              <a:chExt cx="1512188" cy="1756502"/>
            </a:xfrm>
          </p:grpSpPr>
          <p:sp>
            <p:nvSpPr>
              <p:cNvPr id="9" name="Freeform: Shape 8">
                <a:extLst>
                  <a:ext uri="{FF2B5EF4-FFF2-40B4-BE49-F238E27FC236}">
                    <a16:creationId xmlns:a16="http://schemas.microsoft.com/office/drawing/2014/main" id="{627D3241-6151-4057-BAFD-B3247045A8BA}"/>
                  </a:ext>
                </a:extLst>
              </p:cNvPr>
              <p:cNvSpPr>
                <a:spLocks/>
              </p:cNvSpPr>
              <p:nvPr/>
            </p:nvSpPr>
            <p:spPr bwMode="auto">
              <a:xfrm>
                <a:off x="6812190" y="1939035"/>
                <a:ext cx="1354060" cy="1161381"/>
              </a:xfrm>
              <a:custGeom>
                <a:avLst/>
                <a:gdLst>
                  <a:gd name="connsiteX0" fmla="*/ 234194 w 1354060"/>
                  <a:gd name="connsiteY0" fmla="*/ 0 h 1161381"/>
                  <a:gd name="connsiteX1" fmla="*/ 279163 w 1354060"/>
                  <a:gd name="connsiteY1" fmla="*/ 20420 h 1161381"/>
                  <a:gd name="connsiteX2" fmla="*/ 1230086 w 1354060"/>
                  <a:gd name="connsiteY2" fmla="*/ 911013 h 1161381"/>
                  <a:gd name="connsiteX3" fmla="*/ 1227762 w 1354060"/>
                  <a:gd name="connsiteY3" fmla="*/ 912353 h 1161381"/>
                  <a:gd name="connsiteX4" fmla="*/ 1258994 w 1354060"/>
                  <a:gd name="connsiteY4" fmla="*/ 963756 h 1161381"/>
                  <a:gd name="connsiteX5" fmla="*/ 1353589 w 1354060"/>
                  <a:gd name="connsiteY5" fmla="*/ 1160094 h 1161381"/>
                  <a:gd name="connsiteX6" fmla="*/ 1354060 w 1354060"/>
                  <a:gd name="connsiteY6" fmla="*/ 1161381 h 1161381"/>
                  <a:gd name="connsiteX7" fmla="*/ 1105003 w 1354060"/>
                  <a:gd name="connsiteY7" fmla="*/ 1161381 h 1161381"/>
                  <a:gd name="connsiteX8" fmla="*/ 1061338 w 1354060"/>
                  <a:gd name="connsiteY8" fmla="*/ 1070715 h 1161381"/>
                  <a:gd name="connsiteX9" fmla="*/ 978824 w 1354060"/>
                  <a:gd name="connsiteY9" fmla="*/ 934858 h 1161381"/>
                  <a:gd name="connsiteX10" fmla="*/ 953007 w 1354060"/>
                  <a:gd name="connsiteY10" fmla="*/ 894542 h 1161381"/>
                  <a:gd name="connsiteX11" fmla="*/ 859214 w 1354060"/>
                  <a:gd name="connsiteY11" fmla="*/ 769087 h 1161381"/>
                  <a:gd name="connsiteX12" fmla="*/ 839518 w 1354060"/>
                  <a:gd name="connsiteY12" fmla="*/ 743744 h 1161381"/>
                  <a:gd name="connsiteX13" fmla="*/ 797841 w 1354060"/>
                  <a:gd name="connsiteY13" fmla="*/ 697877 h 1161381"/>
                  <a:gd name="connsiteX14" fmla="*/ 799971 w 1354060"/>
                  <a:gd name="connsiteY14" fmla="*/ 697877 h 1161381"/>
                  <a:gd name="connsiteX15" fmla="*/ 699189 w 1354060"/>
                  <a:gd name="connsiteY15" fmla="*/ 589932 h 1161381"/>
                  <a:gd name="connsiteX16" fmla="*/ 146459 w 1354060"/>
                  <a:gd name="connsiteY16" fmla="*/ 205679 h 1161381"/>
                  <a:gd name="connsiteX17" fmla="*/ 0 w 1354060"/>
                  <a:gd name="connsiteY17" fmla="*/ 146372 h 1161381"/>
                  <a:gd name="connsiteX18" fmla="*/ 51718 w 1354060"/>
                  <a:gd name="connsiteY18" fmla="*/ 114048 h 1161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354060" h="1161381">
                    <a:moveTo>
                      <a:pt x="234194" y="0"/>
                    </a:moveTo>
                    <a:lnTo>
                      <a:pt x="279163" y="20420"/>
                    </a:lnTo>
                    <a:cubicBezTo>
                      <a:pt x="670678" y="213717"/>
                      <a:pt x="1004224" y="520134"/>
                      <a:pt x="1230086" y="911013"/>
                    </a:cubicBezTo>
                    <a:lnTo>
                      <a:pt x="1227762" y="912353"/>
                    </a:lnTo>
                    <a:lnTo>
                      <a:pt x="1258994" y="963756"/>
                    </a:lnTo>
                    <a:cubicBezTo>
                      <a:pt x="1293576" y="1027407"/>
                      <a:pt x="1325171" y="1092916"/>
                      <a:pt x="1353589" y="1160094"/>
                    </a:cubicBezTo>
                    <a:lnTo>
                      <a:pt x="1354060" y="1161381"/>
                    </a:lnTo>
                    <a:lnTo>
                      <a:pt x="1105003" y="1161381"/>
                    </a:lnTo>
                    <a:lnTo>
                      <a:pt x="1061338" y="1070715"/>
                    </a:lnTo>
                    <a:lnTo>
                      <a:pt x="978824" y="934858"/>
                    </a:lnTo>
                    <a:lnTo>
                      <a:pt x="953007" y="894542"/>
                    </a:lnTo>
                    <a:lnTo>
                      <a:pt x="859214" y="769087"/>
                    </a:lnTo>
                    <a:lnTo>
                      <a:pt x="839518" y="743744"/>
                    </a:lnTo>
                    <a:lnTo>
                      <a:pt x="797841" y="697877"/>
                    </a:lnTo>
                    <a:lnTo>
                      <a:pt x="799971" y="697877"/>
                    </a:lnTo>
                    <a:lnTo>
                      <a:pt x="699189" y="589932"/>
                    </a:lnTo>
                    <a:cubicBezTo>
                      <a:pt x="537227" y="431407"/>
                      <a:pt x="350178" y="301703"/>
                      <a:pt x="146459" y="205679"/>
                    </a:cubicBezTo>
                    <a:lnTo>
                      <a:pt x="0" y="146372"/>
                    </a:lnTo>
                    <a:lnTo>
                      <a:pt x="51718" y="114048"/>
                    </a:lnTo>
                    <a:close/>
                  </a:path>
                </a:pathLst>
              </a:custGeom>
              <a:solidFill>
                <a:srgbClr val="2980B9"/>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sp>
            <p:nvSpPr>
              <p:cNvPr id="10" name="Freeform: Shape 9">
                <a:extLst>
                  <a:ext uri="{FF2B5EF4-FFF2-40B4-BE49-F238E27FC236}">
                    <a16:creationId xmlns:a16="http://schemas.microsoft.com/office/drawing/2014/main" id="{6799ED83-C774-4FBE-AAA1-84EE58F35895}"/>
                  </a:ext>
                </a:extLst>
              </p:cNvPr>
              <p:cNvSpPr/>
              <p:nvPr/>
            </p:nvSpPr>
            <p:spPr>
              <a:xfrm rot="3477152">
                <a:off x="7411144" y="2496135"/>
                <a:ext cx="648072" cy="308859"/>
              </a:xfrm>
              <a:custGeom>
                <a:avLst/>
                <a:gdLst>
                  <a:gd name="connsiteX0" fmla="*/ 0 w 648072"/>
                  <a:gd name="connsiteY0" fmla="*/ 73938 h 308859"/>
                  <a:gd name="connsiteX1" fmla="*/ 157287 w 648072"/>
                  <a:gd name="connsiteY1" fmla="*/ 38014 h 308859"/>
                  <a:gd name="connsiteX2" fmla="*/ 487664 w 648072"/>
                  <a:gd name="connsiteY2" fmla="*/ 323 h 308859"/>
                  <a:gd name="connsiteX3" fmla="*/ 648072 w 648072"/>
                  <a:gd name="connsiteY3" fmla="*/ 0 h 308859"/>
                  <a:gd name="connsiteX4" fmla="*/ 648072 w 648072"/>
                  <a:gd name="connsiteY4" fmla="*/ 227029 h 308859"/>
                  <a:gd name="connsiteX5" fmla="*/ 542959 w 648072"/>
                  <a:gd name="connsiteY5" fmla="*/ 225608 h 308859"/>
                  <a:gd name="connsiteX6" fmla="*/ 495087 w 648072"/>
                  <a:gd name="connsiteY6" fmla="*/ 226098 h 308859"/>
                  <a:gd name="connsiteX7" fmla="*/ 338982 w 648072"/>
                  <a:gd name="connsiteY7" fmla="*/ 239029 h 308859"/>
                  <a:gd name="connsiteX8" fmla="*/ 307050 w 648072"/>
                  <a:gd name="connsiteY8" fmla="*/ 242276 h 308859"/>
                  <a:gd name="connsiteX9" fmla="*/ 246058 w 648072"/>
                  <a:gd name="connsiteY9" fmla="*/ 253263 h 308859"/>
                  <a:gd name="connsiteX10" fmla="*/ 247188 w 648072"/>
                  <a:gd name="connsiteY10" fmla="*/ 251458 h 308859"/>
                  <a:gd name="connsiteX11" fmla="*/ 102216 w 648072"/>
                  <a:gd name="connsiteY11" fmla="*/ 279604 h 308859"/>
                  <a:gd name="connsiteX12" fmla="*/ 0 w 648072"/>
                  <a:gd name="connsiteY12" fmla="*/ 308859 h 308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8072" h="308859">
                    <a:moveTo>
                      <a:pt x="0" y="73938"/>
                    </a:moveTo>
                    <a:lnTo>
                      <a:pt x="157287" y="38014"/>
                    </a:lnTo>
                    <a:cubicBezTo>
                      <a:pt x="265585" y="17436"/>
                      <a:pt x="375975" y="4732"/>
                      <a:pt x="487664" y="323"/>
                    </a:cubicBezTo>
                    <a:lnTo>
                      <a:pt x="648072" y="0"/>
                    </a:lnTo>
                    <a:lnTo>
                      <a:pt x="648072" y="227029"/>
                    </a:lnTo>
                    <a:lnTo>
                      <a:pt x="542959" y="225608"/>
                    </a:lnTo>
                    <a:lnTo>
                      <a:pt x="495087" y="226098"/>
                    </a:lnTo>
                    <a:lnTo>
                      <a:pt x="338982" y="239029"/>
                    </a:lnTo>
                    <a:lnTo>
                      <a:pt x="307050" y="242276"/>
                    </a:lnTo>
                    <a:lnTo>
                      <a:pt x="246058" y="253263"/>
                    </a:lnTo>
                    <a:lnTo>
                      <a:pt x="247188" y="251458"/>
                    </a:lnTo>
                    <a:lnTo>
                      <a:pt x="102216" y="279604"/>
                    </a:lnTo>
                    <a:lnTo>
                      <a:pt x="0" y="308859"/>
                    </a:lnTo>
                    <a:close/>
                  </a:path>
                </a:pathLst>
              </a:custGeom>
              <a:gradFill flip="none" rotWithShape="1">
                <a:gsLst>
                  <a:gs pos="0">
                    <a:schemeClr val="bg2">
                      <a:lumMod val="10000"/>
                      <a:alpha val="0"/>
                    </a:schemeClr>
                  </a:gs>
                  <a:gs pos="100000">
                    <a:schemeClr val="bg2">
                      <a:lumMod val="10000"/>
                      <a:alpha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0764234-A829-4FCE-9C47-30DBB52F26EC}"/>
                  </a:ext>
                </a:extLst>
              </p:cNvPr>
              <p:cNvSpPr>
                <a:spLocks/>
              </p:cNvSpPr>
              <p:nvPr/>
            </p:nvSpPr>
            <p:spPr bwMode="auto">
              <a:xfrm>
                <a:off x="7416607" y="2851150"/>
                <a:ext cx="907771" cy="844387"/>
              </a:xfrm>
              <a:custGeom>
                <a:avLst/>
                <a:gdLst>
                  <a:gd name="connsiteX0" fmla="*/ 430921 w 907771"/>
                  <a:gd name="connsiteY0" fmla="*/ 113035 h 844387"/>
                  <a:gd name="connsiteX1" fmla="*/ 493808 w 907771"/>
                  <a:gd name="connsiteY1" fmla="*/ 230984 h 844387"/>
                  <a:gd name="connsiteX2" fmla="*/ 633294 w 907771"/>
                  <a:gd name="connsiteY2" fmla="*/ 603902 h 844387"/>
                  <a:gd name="connsiteX3" fmla="*/ 658158 w 907771"/>
                  <a:gd name="connsiteY3" fmla="*/ 711696 h 844387"/>
                  <a:gd name="connsiteX4" fmla="*/ 0 w 907771"/>
                  <a:gd name="connsiteY4" fmla="*/ 361827 h 844387"/>
                  <a:gd name="connsiteX5" fmla="*/ 624654 w 907771"/>
                  <a:gd name="connsiteY5" fmla="*/ 0 h 844387"/>
                  <a:gd name="connsiteX6" fmla="*/ 650013 w 907771"/>
                  <a:gd name="connsiteY6" fmla="*/ 47520 h 844387"/>
                  <a:gd name="connsiteX7" fmla="*/ 650015 w 907771"/>
                  <a:gd name="connsiteY7" fmla="*/ 47523 h 844387"/>
                  <a:gd name="connsiteX8" fmla="*/ 695154 w 907771"/>
                  <a:gd name="connsiteY8" fmla="*/ 132108 h 844387"/>
                  <a:gd name="connsiteX9" fmla="*/ 906653 w 907771"/>
                  <a:gd name="connsiteY9" fmla="*/ 832897 h 844387"/>
                  <a:gd name="connsiteX10" fmla="*/ 907771 w 907771"/>
                  <a:gd name="connsiteY10" fmla="*/ 844387 h 844387"/>
                  <a:gd name="connsiteX11" fmla="*/ 658159 w 907771"/>
                  <a:gd name="connsiteY11" fmla="*/ 711696 h 844387"/>
                  <a:gd name="connsiteX12" fmla="*/ 633295 w 907771"/>
                  <a:gd name="connsiteY12" fmla="*/ 603902 h 844387"/>
                  <a:gd name="connsiteX13" fmla="*/ 493809 w 907771"/>
                  <a:gd name="connsiteY13" fmla="*/ 230984 h 844387"/>
                  <a:gd name="connsiteX14" fmla="*/ 430922 w 907771"/>
                  <a:gd name="connsiteY14" fmla="*/ 113035 h 844387"/>
                  <a:gd name="connsiteX15" fmla="*/ 430406 w 907771"/>
                  <a:gd name="connsiteY15" fmla="*/ 112068 h 844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7771" h="844387">
                    <a:moveTo>
                      <a:pt x="430921" y="113035"/>
                    </a:moveTo>
                    <a:lnTo>
                      <a:pt x="493808" y="230984"/>
                    </a:lnTo>
                    <a:cubicBezTo>
                      <a:pt x="552984" y="351461"/>
                      <a:pt x="599480" y="476405"/>
                      <a:pt x="633294" y="603902"/>
                    </a:cubicBezTo>
                    <a:lnTo>
                      <a:pt x="658158" y="711696"/>
                    </a:lnTo>
                    <a:lnTo>
                      <a:pt x="0" y="361827"/>
                    </a:lnTo>
                    <a:close/>
                    <a:moveTo>
                      <a:pt x="624654" y="0"/>
                    </a:moveTo>
                    <a:lnTo>
                      <a:pt x="650013" y="47520"/>
                    </a:lnTo>
                    <a:lnTo>
                      <a:pt x="650015" y="47523"/>
                    </a:lnTo>
                    <a:lnTo>
                      <a:pt x="695154" y="132108"/>
                    </a:lnTo>
                    <a:cubicBezTo>
                      <a:pt x="804820" y="355182"/>
                      <a:pt x="875320" y="592067"/>
                      <a:pt x="906653" y="832897"/>
                    </a:cubicBezTo>
                    <a:lnTo>
                      <a:pt x="907771" y="844387"/>
                    </a:lnTo>
                    <a:lnTo>
                      <a:pt x="658159" y="711696"/>
                    </a:lnTo>
                    <a:lnTo>
                      <a:pt x="633295" y="603902"/>
                    </a:lnTo>
                    <a:cubicBezTo>
                      <a:pt x="599481" y="476405"/>
                      <a:pt x="552985" y="351461"/>
                      <a:pt x="493809" y="230984"/>
                    </a:cubicBezTo>
                    <a:lnTo>
                      <a:pt x="430922" y="113035"/>
                    </a:lnTo>
                    <a:lnTo>
                      <a:pt x="430406" y="112068"/>
                    </a:lnTo>
                    <a:close/>
                  </a:path>
                </a:pathLst>
              </a:custGeom>
              <a:solidFill>
                <a:schemeClr val="accent1"/>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grpSp>
        <p:grpSp>
          <p:nvGrpSpPr>
            <p:cNvPr id="12" name="Group 11">
              <a:extLst>
                <a:ext uri="{FF2B5EF4-FFF2-40B4-BE49-F238E27FC236}">
                  <a16:creationId xmlns:a16="http://schemas.microsoft.com/office/drawing/2014/main" id="{7E4F131F-2C83-41D8-93E8-8968EAA49768}"/>
                </a:ext>
              </a:extLst>
            </p:cNvPr>
            <p:cNvGrpSpPr/>
            <p:nvPr/>
          </p:nvGrpSpPr>
          <p:grpSpPr>
            <a:xfrm>
              <a:off x="5569330" y="2690809"/>
              <a:ext cx="687215" cy="1627238"/>
              <a:chOff x="7425773" y="3587745"/>
              <a:chExt cx="916286" cy="2169650"/>
            </a:xfrm>
          </p:grpSpPr>
          <p:sp>
            <p:nvSpPr>
              <p:cNvPr id="13" name="Freeform: Shape 12">
                <a:extLst>
                  <a:ext uri="{FF2B5EF4-FFF2-40B4-BE49-F238E27FC236}">
                    <a16:creationId xmlns:a16="http://schemas.microsoft.com/office/drawing/2014/main" id="{BCA1B83F-BAD1-4082-B7FE-5A9C457D6DD3}"/>
                  </a:ext>
                </a:extLst>
              </p:cNvPr>
              <p:cNvSpPr>
                <a:spLocks/>
              </p:cNvSpPr>
              <p:nvPr/>
            </p:nvSpPr>
            <p:spPr bwMode="auto">
              <a:xfrm>
                <a:off x="7693987" y="3587745"/>
                <a:ext cx="648072" cy="1628757"/>
              </a:xfrm>
              <a:custGeom>
                <a:avLst/>
                <a:gdLst>
                  <a:gd name="connsiteX0" fmla="*/ 427616 w 648072"/>
                  <a:gd name="connsiteY0" fmla="*/ 0 h 1628757"/>
                  <a:gd name="connsiteX1" fmla="*/ 427617 w 648072"/>
                  <a:gd name="connsiteY1" fmla="*/ 0 h 1628757"/>
                  <a:gd name="connsiteX2" fmla="*/ 431793 w 648072"/>
                  <a:gd name="connsiteY2" fmla="*/ 13110 h 1628757"/>
                  <a:gd name="connsiteX3" fmla="*/ 456657 w 648072"/>
                  <a:gd name="connsiteY3" fmla="*/ 120904 h 1628757"/>
                  <a:gd name="connsiteX4" fmla="*/ 641214 w 648072"/>
                  <a:gd name="connsiteY4" fmla="*/ 219012 h 1628757"/>
                  <a:gd name="connsiteX5" fmla="*/ 643372 w 648072"/>
                  <a:gd name="connsiteY5" fmla="*/ 241195 h 1628757"/>
                  <a:gd name="connsiteX6" fmla="*/ 492679 w 648072"/>
                  <a:gd name="connsiteY6" fmla="*/ 1207869 h 1628757"/>
                  <a:gd name="connsiteX7" fmla="*/ 481439 w 648072"/>
                  <a:gd name="connsiteY7" fmla="*/ 1233628 h 1628757"/>
                  <a:gd name="connsiteX8" fmla="*/ 471790 w 648072"/>
                  <a:gd name="connsiteY8" fmla="*/ 1259991 h 1628757"/>
                  <a:gd name="connsiteX9" fmla="*/ 452096 w 648072"/>
                  <a:gd name="connsiteY9" fmla="*/ 1300875 h 1628757"/>
                  <a:gd name="connsiteX10" fmla="*/ 425924 w 648072"/>
                  <a:gd name="connsiteY10" fmla="*/ 1360854 h 1628757"/>
                  <a:gd name="connsiteX11" fmla="*/ 395096 w 648072"/>
                  <a:gd name="connsiteY11" fmla="*/ 1419203 h 1628757"/>
                  <a:gd name="connsiteX12" fmla="*/ 377194 w 648072"/>
                  <a:gd name="connsiteY12" fmla="*/ 1456366 h 1628757"/>
                  <a:gd name="connsiteX13" fmla="*/ 363893 w 648072"/>
                  <a:gd name="connsiteY13" fmla="*/ 1478262 h 1628757"/>
                  <a:gd name="connsiteX14" fmla="*/ 347273 w 648072"/>
                  <a:gd name="connsiteY14" fmla="*/ 1509718 h 1628757"/>
                  <a:gd name="connsiteX15" fmla="*/ 345431 w 648072"/>
                  <a:gd name="connsiteY15" fmla="*/ 1508652 h 1628757"/>
                  <a:gd name="connsiteX16" fmla="*/ 272469 w 648072"/>
                  <a:gd name="connsiteY16" fmla="*/ 1628757 h 1628757"/>
                  <a:gd name="connsiteX17" fmla="*/ 0 w 648072"/>
                  <a:gd name="connsiteY17" fmla="*/ 1628757 h 1628757"/>
                  <a:gd name="connsiteX18" fmla="*/ 0 w 648072"/>
                  <a:gd name="connsiteY18" fmla="*/ 1620730 h 1628757"/>
                  <a:gd name="connsiteX19" fmla="*/ 78301 w 648072"/>
                  <a:gd name="connsiteY19" fmla="*/ 1516000 h 1628757"/>
                  <a:gd name="connsiteX20" fmla="*/ 168021 w 648072"/>
                  <a:gd name="connsiteY20" fmla="*/ 1368283 h 1628757"/>
                  <a:gd name="connsiteX21" fmla="*/ 202532 w 648072"/>
                  <a:gd name="connsiteY21" fmla="*/ 1301575 h 1628757"/>
                  <a:gd name="connsiteX22" fmla="*/ 251387 w 648072"/>
                  <a:gd name="connsiteY22" fmla="*/ 1200128 h 1628757"/>
                  <a:gd name="connsiteX23" fmla="*/ 307042 w 648072"/>
                  <a:gd name="connsiteY23" fmla="*/ 1063339 h 1628757"/>
                  <a:gd name="connsiteX24" fmla="*/ 407161 w 648072"/>
                  <a:gd name="connsiteY24" fmla="*/ 129202 h 1628757"/>
                  <a:gd name="connsiteX25" fmla="*/ 401022 w 648072"/>
                  <a:gd name="connsiteY25" fmla="*/ 91330 h 1628757"/>
                  <a:gd name="connsiteX26" fmla="*/ 456656 w 648072"/>
                  <a:gd name="connsiteY26" fmla="*/ 120904 h 1628757"/>
                  <a:gd name="connsiteX27" fmla="*/ 431792 w 648072"/>
                  <a:gd name="connsiteY27" fmla="*/ 13110 h 1628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48072" h="1628757">
                    <a:moveTo>
                      <a:pt x="427616" y="0"/>
                    </a:moveTo>
                    <a:lnTo>
                      <a:pt x="427617" y="0"/>
                    </a:lnTo>
                    <a:lnTo>
                      <a:pt x="431793" y="13110"/>
                    </a:lnTo>
                    <a:lnTo>
                      <a:pt x="456657" y="120904"/>
                    </a:lnTo>
                    <a:lnTo>
                      <a:pt x="641214" y="219012"/>
                    </a:lnTo>
                    <a:lnTo>
                      <a:pt x="643372" y="241195"/>
                    </a:lnTo>
                    <a:cubicBezTo>
                      <a:pt x="664522" y="567915"/>
                      <a:pt x="614291" y="898230"/>
                      <a:pt x="492679" y="1207869"/>
                    </a:cubicBezTo>
                    <a:lnTo>
                      <a:pt x="481439" y="1233628"/>
                    </a:lnTo>
                    <a:lnTo>
                      <a:pt x="471790" y="1259991"/>
                    </a:lnTo>
                    <a:lnTo>
                      <a:pt x="452096" y="1300875"/>
                    </a:lnTo>
                    <a:lnTo>
                      <a:pt x="425924" y="1360854"/>
                    </a:lnTo>
                    <a:lnTo>
                      <a:pt x="395096" y="1419203"/>
                    </a:lnTo>
                    <a:lnTo>
                      <a:pt x="377194" y="1456366"/>
                    </a:lnTo>
                    <a:lnTo>
                      <a:pt x="363893" y="1478262"/>
                    </a:lnTo>
                    <a:lnTo>
                      <a:pt x="347273" y="1509718"/>
                    </a:lnTo>
                    <a:lnTo>
                      <a:pt x="345431" y="1508652"/>
                    </a:lnTo>
                    <a:lnTo>
                      <a:pt x="272469" y="1628757"/>
                    </a:lnTo>
                    <a:lnTo>
                      <a:pt x="0" y="1628757"/>
                    </a:lnTo>
                    <a:lnTo>
                      <a:pt x="0" y="1620730"/>
                    </a:lnTo>
                    <a:lnTo>
                      <a:pt x="78301" y="1516000"/>
                    </a:lnTo>
                    <a:lnTo>
                      <a:pt x="168021" y="1368283"/>
                    </a:lnTo>
                    <a:lnTo>
                      <a:pt x="202532" y="1301575"/>
                    </a:lnTo>
                    <a:lnTo>
                      <a:pt x="251387" y="1200128"/>
                    </a:lnTo>
                    <a:lnTo>
                      <a:pt x="307042" y="1063339"/>
                    </a:lnTo>
                    <a:cubicBezTo>
                      <a:pt x="413836" y="762469"/>
                      <a:pt x="447209" y="442198"/>
                      <a:pt x="407161" y="129202"/>
                    </a:cubicBezTo>
                    <a:lnTo>
                      <a:pt x="401022" y="91330"/>
                    </a:lnTo>
                    <a:lnTo>
                      <a:pt x="456656" y="120904"/>
                    </a:lnTo>
                    <a:lnTo>
                      <a:pt x="431792" y="13110"/>
                    </a:lnTo>
                    <a:close/>
                  </a:path>
                </a:pathLst>
              </a:custGeom>
              <a:solidFill>
                <a:srgbClr val="16A085"/>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sp>
            <p:nvSpPr>
              <p:cNvPr id="14" name="Freeform: Shape 13">
                <a:extLst>
                  <a:ext uri="{FF2B5EF4-FFF2-40B4-BE49-F238E27FC236}">
                    <a16:creationId xmlns:a16="http://schemas.microsoft.com/office/drawing/2014/main" id="{5EFCB7C5-D4BC-4CC3-ADE4-F2B19257E08A}"/>
                  </a:ext>
                </a:extLst>
              </p:cNvPr>
              <p:cNvSpPr/>
              <p:nvPr/>
            </p:nvSpPr>
            <p:spPr>
              <a:xfrm rot="7230913">
                <a:off x="7731435" y="4573136"/>
                <a:ext cx="648072" cy="336913"/>
              </a:xfrm>
              <a:custGeom>
                <a:avLst/>
                <a:gdLst>
                  <a:gd name="connsiteX0" fmla="*/ 0 w 648072"/>
                  <a:gd name="connsiteY0" fmla="*/ 336913 h 336913"/>
                  <a:gd name="connsiteX1" fmla="*/ 0 w 648072"/>
                  <a:gd name="connsiteY1" fmla="*/ 101259 h 336913"/>
                  <a:gd name="connsiteX2" fmla="*/ 61365 w 648072"/>
                  <a:gd name="connsiteY2" fmla="*/ 80651 h 336913"/>
                  <a:gd name="connsiteX3" fmla="*/ 303959 w 648072"/>
                  <a:gd name="connsiteY3" fmla="*/ 28002 h 336913"/>
                  <a:gd name="connsiteX4" fmla="*/ 331858 w 648072"/>
                  <a:gd name="connsiteY4" fmla="*/ 24606 h 336913"/>
                  <a:gd name="connsiteX5" fmla="*/ 359469 w 648072"/>
                  <a:gd name="connsiteY5" fmla="*/ 19532 h 336913"/>
                  <a:gd name="connsiteX6" fmla="*/ 404690 w 648072"/>
                  <a:gd name="connsiteY6" fmla="*/ 15739 h 336913"/>
                  <a:gd name="connsiteX7" fmla="*/ 469651 w 648072"/>
                  <a:gd name="connsiteY7" fmla="*/ 7831 h 336913"/>
                  <a:gd name="connsiteX8" fmla="*/ 535572 w 648072"/>
                  <a:gd name="connsiteY8" fmla="*/ 4761 h 336913"/>
                  <a:gd name="connsiteX9" fmla="*/ 576678 w 648072"/>
                  <a:gd name="connsiteY9" fmla="*/ 1313 h 336913"/>
                  <a:gd name="connsiteX10" fmla="*/ 602295 w 648072"/>
                  <a:gd name="connsiteY10" fmla="*/ 1654 h 336913"/>
                  <a:gd name="connsiteX11" fmla="*/ 637833 w 648072"/>
                  <a:gd name="connsiteY11" fmla="*/ 0 h 336913"/>
                  <a:gd name="connsiteX12" fmla="*/ 637850 w 648072"/>
                  <a:gd name="connsiteY12" fmla="*/ 2128 h 336913"/>
                  <a:gd name="connsiteX13" fmla="*/ 648072 w 648072"/>
                  <a:gd name="connsiteY13" fmla="*/ 2264 h 336913"/>
                  <a:gd name="connsiteX14" fmla="*/ 648072 w 648072"/>
                  <a:gd name="connsiteY14" fmla="*/ 226784 h 336913"/>
                  <a:gd name="connsiteX15" fmla="*/ 607006 w 648072"/>
                  <a:gd name="connsiteY15" fmla="*/ 226240 h 336913"/>
                  <a:gd name="connsiteX16" fmla="*/ 532014 w 648072"/>
                  <a:gd name="connsiteY16" fmla="*/ 230381 h 336913"/>
                  <a:gd name="connsiteX17" fmla="*/ 419811 w 648072"/>
                  <a:gd name="connsiteY17" fmla="*/ 239805 h 336913"/>
                  <a:gd name="connsiteX18" fmla="*/ 273708 w 648072"/>
                  <a:gd name="connsiteY18" fmla="*/ 261315 h 336913"/>
                  <a:gd name="connsiteX19" fmla="*/ 42855 w 648072"/>
                  <a:gd name="connsiteY19" fmla="*/ 320387 h 336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8072" h="336913">
                    <a:moveTo>
                      <a:pt x="0" y="336913"/>
                    </a:moveTo>
                    <a:lnTo>
                      <a:pt x="0" y="101259"/>
                    </a:lnTo>
                    <a:lnTo>
                      <a:pt x="61365" y="80651"/>
                    </a:lnTo>
                    <a:cubicBezTo>
                      <a:pt x="140860" y="58730"/>
                      <a:pt x="221833" y="41117"/>
                      <a:pt x="303959" y="28002"/>
                    </a:cubicBezTo>
                    <a:lnTo>
                      <a:pt x="331858" y="24606"/>
                    </a:lnTo>
                    <a:lnTo>
                      <a:pt x="359469" y="19532"/>
                    </a:lnTo>
                    <a:lnTo>
                      <a:pt x="404690" y="15739"/>
                    </a:lnTo>
                    <a:lnTo>
                      <a:pt x="469651" y="7831"/>
                    </a:lnTo>
                    <a:lnTo>
                      <a:pt x="535572" y="4761"/>
                    </a:lnTo>
                    <a:lnTo>
                      <a:pt x="576678" y="1313"/>
                    </a:lnTo>
                    <a:lnTo>
                      <a:pt x="602295" y="1654"/>
                    </a:lnTo>
                    <a:lnTo>
                      <a:pt x="637833" y="0"/>
                    </a:lnTo>
                    <a:lnTo>
                      <a:pt x="637850" y="2128"/>
                    </a:lnTo>
                    <a:lnTo>
                      <a:pt x="648072" y="2264"/>
                    </a:lnTo>
                    <a:lnTo>
                      <a:pt x="648072" y="226784"/>
                    </a:lnTo>
                    <a:lnTo>
                      <a:pt x="607006" y="226240"/>
                    </a:lnTo>
                    <a:lnTo>
                      <a:pt x="532014" y="230381"/>
                    </a:lnTo>
                    <a:lnTo>
                      <a:pt x="419811" y="239805"/>
                    </a:lnTo>
                    <a:lnTo>
                      <a:pt x="273708" y="261315"/>
                    </a:lnTo>
                    <a:cubicBezTo>
                      <a:pt x="195352" y="276507"/>
                      <a:pt x="118281" y="296269"/>
                      <a:pt x="42855" y="320387"/>
                    </a:cubicBezTo>
                    <a:close/>
                  </a:path>
                </a:pathLst>
              </a:custGeom>
              <a:gradFill flip="none" rotWithShape="1">
                <a:gsLst>
                  <a:gs pos="0">
                    <a:schemeClr val="bg2">
                      <a:lumMod val="10000"/>
                      <a:alpha val="0"/>
                    </a:schemeClr>
                  </a:gs>
                  <a:gs pos="100000">
                    <a:schemeClr val="bg2">
                      <a:lumMod val="10000"/>
                      <a:alpha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DB0DD35-5D33-4CE7-9FCC-F76C97722327}"/>
                  </a:ext>
                </a:extLst>
              </p:cNvPr>
              <p:cNvSpPr>
                <a:spLocks/>
              </p:cNvSpPr>
              <p:nvPr/>
            </p:nvSpPr>
            <p:spPr bwMode="auto">
              <a:xfrm>
                <a:off x="7425773" y="4725143"/>
                <a:ext cx="616503" cy="1032252"/>
              </a:xfrm>
              <a:custGeom>
                <a:avLst/>
                <a:gdLst>
                  <a:gd name="connsiteX0" fmla="*/ 0 w 616503"/>
                  <a:gd name="connsiteY0" fmla="*/ 0 h 1032252"/>
                  <a:gd name="connsiteX1" fmla="*/ 526705 w 616503"/>
                  <a:gd name="connsiteY1" fmla="*/ 304093 h 1032252"/>
                  <a:gd name="connsiteX2" fmla="*/ 517184 w 616503"/>
                  <a:gd name="connsiteY2" fmla="*/ 314566 h 1032252"/>
                  <a:gd name="connsiteX3" fmla="*/ 421839 w 616503"/>
                  <a:gd name="connsiteY3" fmla="*/ 259606 h 1032252"/>
                  <a:gd name="connsiteX4" fmla="*/ 421839 w 616503"/>
                  <a:gd name="connsiteY4" fmla="*/ 259607 h 1032252"/>
                  <a:gd name="connsiteX5" fmla="*/ 616503 w 616503"/>
                  <a:gd name="connsiteY5" fmla="*/ 371817 h 1032252"/>
                  <a:gd name="connsiteX6" fmla="*/ 148883 w 616503"/>
                  <a:gd name="connsiteY6" fmla="*/ 940118 h 1032252"/>
                  <a:gd name="connsiteX7" fmla="*/ 36144 w 616503"/>
                  <a:gd name="connsiteY7" fmla="*/ 1032252 h 1032252"/>
                  <a:gd name="connsiteX8" fmla="*/ 26034 w 616503"/>
                  <a:gd name="connsiteY8" fmla="*/ 743521 h 1032252"/>
                  <a:gd name="connsiteX9" fmla="*/ 26034 w 616503"/>
                  <a:gd name="connsiteY9" fmla="*/ 743520 h 1032252"/>
                  <a:gd name="connsiteX10" fmla="*/ 26035 w 616503"/>
                  <a:gd name="connsiteY10" fmla="*/ 743519 h 1032252"/>
                  <a:gd name="connsiteX0" fmla="*/ 0 w 616503"/>
                  <a:gd name="connsiteY0" fmla="*/ 0 h 1032252"/>
                  <a:gd name="connsiteX1" fmla="*/ 526705 w 616503"/>
                  <a:gd name="connsiteY1" fmla="*/ 304093 h 1032252"/>
                  <a:gd name="connsiteX2" fmla="*/ 517184 w 616503"/>
                  <a:gd name="connsiteY2" fmla="*/ 314566 h 1032252"/>
                  <a:gd name="connsiteX3" fmla="*/ 421839 w 616503"/>
                  <a:gd name="connsiteY3" fmla="*/ 259606 h 1032252"/>
                  <a:gd name="connsiteX4" fmla="*/ 616503 w 616503"/>
                  <a:gd name="connsiteY4" fmla="*/ 371817 h 1032252"/>
                  <a:gd name="connsiteX5" fmla="*/ 148883 w 616503"/>
                  <a:gd name="connsiteY5" fmla="*/ 940118 h 1032252"/>
                  <a:gd name="connsiteX6" fmla="*/ 36144 w 616503"/>
                  <a:gd name="connsiteY6" fmla="*/ 1032252 h 1032252"/>
                  <a:gd name="connsiteX7" fmla="*/ 26034 w 616503"/>
                  <a:gd name="connsiteY7" fmla="*/ 743521 h 1032252"/>
                  <a:gd name="connsiteX8" fmla="*/ 26034 w 616503"/>
                  <a:gd name="connsiteY8" fmla="*/ 743520 h 1032252"/>
                  <a:gd name="connsiteX9" fmla="*/ 26035 w 616503"/>
                  <a:gd name="connsiteY9" fmla="*/ 743519 h 1032252"/>
                  <a:gd name="connsiteX10" fmla="*/ 0 w 616503"/>
                  <a:gd name="connsiteY10" fmla="*/ 0 h 1032252"/>
                  <a:gd name="connsiteX0" fmla="*/ 0 w 616503"/>
                  <a:gd name="connsiteY0" fmla="*/ 0 h 1032252"/>
                  <a:gd name="connsiteX1" fmla="*/ 526705 w 616503"/>
                  <a:gd name="connsiteY1" fmla="*/ 304093 h 1032252"/>
                  <a:gd name="connsiteX2" fmla="*/ 517184 w 616503"/>
                  <a:gd name="connsiteY2" fmla="*/ 314566 h 1032252"/>
                  <a:gd name="connsiteX3" fmla="*/ 616503 w 616503"/>
                  <a:gd name="connsiteY3" fmla="*/ 371817 h 1032252"/>
                  <a:gd name="connsiteX4" fmla="*/ 148883 w 616503"/>
                  <a:gd name="connsiteY4" fmla="*/ 940118 h 1032252"/>
                  <a:gd name="connsiteX5" fmla="*/ 36144 w 616503"/>
                  <a:gd name="connsiteY5" fmla="*/ 1032252 h 1032252"/>
                  <a:gd name="connsiteX6" fmla="*/ 26034 w 616503"/>
                  <a:gd name="connsiteY6" fmla="*/ 743521 h 1032252"/>
                  <a:gd name="connsiteX7" fmla="*/ 26034 w 616503"/>
                  <a:gd name="connsiteY7" fmla="*/ 743520 h 1032252"/>
                  <a:gd name="connsiteX8" fmla="*/ 26035 w 616503"/>
                  <a:gd name="connsiteY8" fmla="*/ 743519 h 1032252"/>
                  <a:gd name="connsiteX9" fmla="*/ 0 w 616503"/>
                  <a:gd name="connsiteY9" fmla="*/ 0 h 1032252"/>
                  <a:gd name="connsiteX0" fmla="*/ 0 w 616503"/>
                  <a:gd name="connsiteY0" fmla="*/ 0 h 1032252"/>
                  <a:gd name="connsiteX1" fmla="*/ 526705 w 616503"/>
                  <a:gd name="connsiteY1" fmla="*/ 304093 h 1032252"/>
                  <a:gd name="connsiteX2" fmla="*/ 616503 w 616503"/>
                  <a:gd name="connsiteY2" fmla="*/ 371817 h 1032252"/>
                  <a:gd name="connsiteX3" fmla="*/ 148883 w 616503"/>
                  <a:gd name="connsiteY3" fmla="*/ 940118 h 1032252"/>
                  <a:gd name="connsiteX4" fmla="*/ 36144 w 616503"/>
                  <a:gd name="connsiteY4" fmla="*/ 1032252 h 1032252"/>
                  <a:gd name="connsiteX5" fmla="*/ 26034 w 616503"/>
                  <a:gd name="connsiteY5" fmla="*/ 743521 h 1032252"/>
                  <a:gd name="connsiteX6" fmla="*/ 26034 w 616503"/>
                  <a:gd name="connsiteY6" fmla="*/ 743520 h 1032252"/>
                  <a:gd name="connsiteX7" fmla="*/ 26035 w 616503"/>
                  <a:gd name="connsiteY7" fmla="*/ 743519 h 1032252"/>
                  <a:gd name="connsiteX8" fmla="*/ 0 w 616503"/>
                  <a:gd name="connsiteY8" fmla="*/ 0 h 1032252"/>
                  <a:gd name="connsiteX0" fmla="*/ 0 w 616503"/>
                  <a:gd name="connsiteY0" fmla="*/ 0 h 1032252"/>
                  <a:gd name="connsiteX1" fmla="*/ 616503 w 616503"/>
                  <a:gd name="connsiteY1" fmla="*/ 371817 h 1032252"/>
                  <a:gd name="connsiteX2" fmla="*/ 148883 w 616503"/>
                  <a:gd name="connsiteY2" fmla="*/ 940118 h 1032252"/>
                  <a:gd name="connsiteX3" fmla="*/ 36144 w 616503"/>
                  <a:gd name="connsiteY3" fmla="*/ 1032252 h 1032252"/>
                  <a:gd name="connsiteX4" fmla="*/ 26034 w 616503"/>
                  <a:gd name="connsiteY4" fmla="*/ 743521 h 1032252"/>
                  <a:gd name="connsiteX5" fmla="*/ 26034 w 616503"/>
                  <a:gd name="connsiteY5" fmla="*/ 743520 h 1032252"/>
                  <a:gd name="connsiteX6" fmla="*/ 26035 w 616503"/>
                  <a:gd name="connsiteY6" fmla="*/ 743519 h 1032252"/>
                  <a:gd name="connsiteX7" fmla="*/ 0 w 616503"/>
                  <a:gd name="connsiteY7" fmla="*/ 0 h 1032252"/>
                  <a:gd name="connsiteX0" fmla="*/ 0 w 616503"/>
                  <a:gd name="connsiteY0" fmla="*/ 0 h 1032252"/>
                  <a:gd name="connsiteX1" fmla="*/ 616503 w 616503"/>
                  <a:gd name="connsiteY1" fmla="*/ 371817 h 1032252"/>
                  <a:gd name="connsiteX2" fmla="*/ 148883 w 616503"/>
                  <a:gd name="connsiteY2" fmla="*/ 940118 h 1032252"/>
                  <a:gd name="connsiteX3" fmla="*/ 36144 w 616503"/>
                  <a:gd name="connsiteY3" fmla="*/ 1032252 h 1032252"/>
                  <a:gd name="connsiteX4" fmla="*/ 26034 w 616503"/>
                  <a:gd name="connsiteY4" fmla="*/ 743521 h 1032252"/>
                  <a:gd name="connsiteX5" fmla="*/ 26034 w 616503"/>
                  <a:gd name="connsiteY5" fmla="*/ 743520 h 1032252"/>
                  <a:gd name="connsiteX6" fmla="*/ 0 w 616503"/>
                  <a:gd name="connsiteY6" fmla="*/ 0 h 1032252"/>
                  <a:gd name="connsiteX0" fmla="*/ 0 w 616503"/>
                  <a:gd name="connsiteY0" fmla="*/ 0 h 1032252"/>
                  <a:gd name="connsiteX1" fmla="*/ 616503 w 616503"/>
                  <a:gd name="connsiteY1" fmla="*/ 371817 h 1032252"/>
                  <a:gd name="connsiteX2" fmla="*/ 148883 w 616503"/>
                  <a:gd name="connsiteY2" fmla="*/ 940118 h 1032252"/>
                  <a:gd name="connsiteX3" fmla="*/ 36144 w 616503"/>
                  <a:gd name="connsiteY3" fmla="*/ 1032252 h 1032252"/>
                  <a:gd name="connsiteX4" fmla="*/ 26034 w 616503"/>
                  <a:gd name="connsiteY4" fmla="*/ 743521 h 1032252"/>
                  <a:gd name="connsiteX5" fmla="*/ 0 w 616503"/>
                  <a:gd name="connsiteY5" fmla="*/ 0 h 1032252"/>
                  <a:gd name="connsiteX0" fmla="*/ 0 w 616503"/>
                  <a:gd name="connsiteY0" fmla="*/ 0 h 1032252"/>
                  <a:gd name="connsiteX1" fmla="*/ 616503 w 616503"/>
                  <a:gd name="connsiteY1" fmla="*/ 371817 h 1032252"/>
                  <a:gd name="connsiteX2" fmla="*/ 148883 w 616503"/>
                  <a:gd name="connsiteY2" fmla="*/ 940118 h 1032252"/>
                  <a:gd name="connsiteX3" fmla="*/ 36144 w 616503"/>
                  <a:gd name="connsiteY3" fmla="*/ 1032252 h 1032252"/>
                  <a:gd name="connsiteX4" fmla="*/ 0 w 616503"/>
                  <a:gd name="connsiteY4" fmla="*/ 0 h 1032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6503" h="1032252">
                    <a:moveTo>
                      <a:pt x="0" y="0"/>
                    </a:moveTo>
                    <a:lnTo>
                      <a:pt x="616503" y="371817"/>
                    </a:lnTo>
                    <a:cubicBezTo>
                      <a:pt x="491024" y="588939"/>
                      <a:pt x="332310" y="780014"/>
                      <a:pt x="148883" y="940118"/>
                    </a:cubicBezTo>
                    <a:lnTo>
                      <a:pt x="36144" y="1032252"/>
                    </a:lnTo>
                    <a:lnTo>
                      <a:pt x="0" y="0"/>
                    </a:lnTo>
                    <a:close/>
                  </a:path>
                </a:pathLst>
              </a:custGeom>
              <a:solidFill>
                <a:schemeClr val="accent2"/>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grpSp>
        <p:grpSp>
          <p:nvGrpSpPr>
            <p:cNvPr id="16" name="Group 15">
              <a:extLst>
                <a:ext uri="{FF2B5EF4-FFF2-40B4-BE49-F238E27FC236}">
                  <a16:creationId xmlns:a16="http://schemas.microsoft.com/office/drawing/2014/main" id="{AD73FDDF-C470-426B-B18F-ABD53CEF08A1}"/>
                </a:ext>
              </a:extLst>
            </p:cNvPr>
            <p:cNvGrpSpPr/>
            <p:nvPr/>
          </p:nvGrpSpPr>
          <p:grpSpPr>
            <a:xfrm>
              <a:off x="3919061" y="4124809"/>
              <a:ext cx="1595091" cy="540061"/>
              <a:chOff x="5225415" y="5499745"/>
              <a:chExt cx="2126788" cy="720081"/>
            </a:xfrm>
          </p:grpSpPr>
          <p:sp>
            <p:nvSpPr>
              <p:cNvPr id="17" name="Freeform: Shape 16">
                <a:extLst>
                  <a:ext uri="{FF2B5EF4-FFF2-40B4-BE49-F238E27FC236}">
                    <a16:creationId xmlns:a16="http://schemas.microsoft.com/office/drawing/2014/main" id="{73B20D37-D5BF-40A4-9C3A-C49FC9ADADD6}"/>
                  </a:ext>
                </a:extLst>
              </p:cNvPr>
              <p:cNvSpPr>
                <a:spLocks/>
              </p:cNvSpPr>
              <p:nvPr/>
            </p:nvSpPr>
            <p:spPr bwMode="auto">
              <a:xfrm>
                <a:off x="5898115" y="5563841"/>
                <a:ext cx="1454088" cy="655985"/>
              </a:xfrm>
              <a:custGeom>
                <a:avLst/>
                <a:gdLst>
                  <a:gd name="connsiteX0" fmla="*/ 1444669 w 1454088"/>
                  <a:gd name="connsiteY0" fmla="*/ 0 h 655985"/>
                  <a:gd name="connsiteX1" fmla="*/ 1454088 w 1454088"/>
                  <a:gd name="connsiteY1" fmla="*/ 268987 h 655985"/>
                  <a:gd name="connsiteX2" fmla="*/ 1376200 w 1454088"/>
                  <a:gd name="connsiteY2" fmla="*/ 322517 h 655985"/>
                  <a:gd name="connsiteX3" fmla="*/ 748759 w 1454088"/>
                  <a:gd name="connsiteY3" fmla="*/ 587518 h 655985"/>
                  <a:gd name="connsiteX4" fmla="*/ 648072 w 1454088"/>
                  <a:gd name="connsiteY4" fmla="*/ 608616 h 655985"/>
                  <a:gd name="connsiteX5" fmla="*/ 648072 w 1454088"/>
                  <a:gd name="connsiteY5" fmla="*/ 610724 h 655985"/>
                  <a:gd name="connsiteX6" fmla="*/ 611018 w 1454088"/>
                  <a:gd name="connsiteY6" fmla="*/ 616380 h 655985"/>
                  <a:gd name="connsiteX7" fmla="*/ 568701 w 1454088"/>
                  <a:gd name="connsiteY7" fmla="*/ 625248 h 655985"/>
                  <a:gd name="connsiteX8" fmla="*/ 481778 w 1454088"/>
                  <a:gd name="connsiteY8" fmla="*/ 636108 h 655985"/>
                  <a:gd name="connsiteX9" fmla="*/ 427547 w 1454088"/>
                  <a:gd name="connsiteY9" fmla="*/ 644386 h 655985"/>
                  <a:gd name="connsiteX10" fmla="*/ 407368 w 1454088"/>
                  <a:gd name="connsiteY10" fmla="*/ 645405 h 655985"/>
                  <a:gd name="connsiteX11" fmla="*/ 384810 w 1454088"/>
                  <a:gd name="connsiteY11" fmla="*/ 648224 h 655985"/>
                  <a:gd name="connsiteX12" fmla="*/ 197886 w 1454088"/>
                  <a:gd name="connsiteY12" fmla="*/ 655985 h 655985"/>
                  <a:gd name="connsiteX13" fmla="*/ 197885 w 1454088"/>
                  <a:gd name="connsiteY13" fmla="*/ 655985 h 655985"/>
                  <a:gd name="connsiteX14" fmla="*/ 0 w 1454088"/>
                  <a:gd name="connsiteY14" fmla="*/ 645986 h 655985"/>
                  <a:gd name="connsiteX15" fmla="*/ 0 w 1454088"/>
                  <a:gd name="connsiteY15" fmla="*/ 421288 h 655985"/>
                  <a:gd name="connsiteX16" fmla="*/ 197885 w 1454088"/>
                  <a:gd name="connsiteY16" fmla="*/ 431287 h 655985"/>
                  <a:gd name="connsiteX17" fmla="*/ 197885 w 1454088"/>
                  <a:gd name="connsiteY17" fmla="*/ 431106 h 655985"/>
                  <a:gd name="connsiteX18" fmla="*/ 389972 w 1454088"/>
                  <a:gd name="connsiteY18" fmla="*/ 421411 h 655985"/>
                  <a:gd name="connsiteX19" fmla="*/ 444030 w 1454088"/>
                  <a:gd name="connsiteY19" fmla="*/ 414657 h 655985"/>
                  <a:gd name="connsiteX20" fmla="*/ 574162 w 1454088"/>
                  <a:gd name="connsiteY20" fmla="*/ 394803 h 655985"/>
                  <a:gd name="connsiteX21" fmla="*/ 642707 w 1454088"/>
                  <a:gd name="connsiteY21" fmla="*/ 380442 h 655985"/>
                  <a:gd name="connsiteX22" fmla="*/ 648072 w 1454088"/>
                  <a:gd name="connsiteY22" fmla="*/ 379063 h 655985"/>
                  <a:gd name="connsiteX23" fmla="*/ 648072 w 1454088"/>
                  <a:gd name="connsiteY23" fmla="*/ 379318 h 655985"/>
                  <a:gd name="connsiteX24" fmla="*/ 693683 w 1454088"/>
                  <a:gd name="connsiteY24" fmla="*/ 369762 h 655985"/>
                  <a:gd name="connsiteX25" fmla="*/ 1427031 w 1454088"/>
                  <a:gd name="connsiteY25" fmla="*/ 15397 h 655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54088" h="655985">
                    <a:moveTo>
                      <a:pt x="1444669" y="0"/>
                    </a:moveTo>
                    <a:lnTo>
                      <a:pt x="1454088" y="268987"/>
                    </a:lnTo>
                    <a:lnTo>
                      <a:pt x="1376200" y="322517"/>
                    </a:lnTo>
                    <a:cubicBezTo>
                      <a:pt x="1182591" y="441642"/>
                      <a:pt x="971103" y="531328"/>
                      <a:pt x="748759" y="587518"/>
                    </a:cubicBezTo>
                    <a:lnTo>
                      <a:pt x="648072" y="608616"/>
                    </a:lnTo>
                    <a:lnTo>
                      <a:pt x="648072" y="610724"/>
                    </a:lnTo>
                    <a:lnTo>
                      <a:pt x="611018" y="616380"/>
                    </a:lnTo>
                    <a:lnTo>
                      <a:pt x="568701" y="625248"/>
                    </a:lnTo>
                    <a:lnTo>
                      <a:pt x="481778" y="636108"/>
                    </a:lnTo>
                    <a:lnTo>
                      <a:pt x="427547" y="644386"/>
                    </a:lnTo>
                    <a:lnTo>
                      <a:pt x="407368" y="645405"/>
                    </a:lnTo>
                    <a:lnTo>
                      <a:pt x="384810" y="648224"/>
                    </a:lnTo>
                    <a:cubicBezTo>
                      <a:pt x="322963" y="653372"/>
                      <a:pt x="260611" y="655985"/>
                      <a:pt x="197886" y="655985"/>
                    </a:cubicBezTo>
                    <a:lnTo>
                      <a:pt x="197885" y="655985"/>
                    </a:lnTo>
                    <a:lnTo>
                      <a:pt x="0" y="645986"/>
                    </a:lnTo>
                    <a:lnTo>
                      <a:pt x="0" y="421288"/>
                    </a:lnTo>
                    <a:lnTo>
                      <a:pt x="197885" y="431287"/>
                    </a:lnTo>
                    <a:lnTo>
                      <a:pt x="197885" y="431106"/>
                    </a:lnTo>
                    <a:lnTo>
                      <a:pt x="389972" y="421411"/>
                    </a:lnTo>
                    <a:lnTo>
                      <a:pt x="444030" y="414657"/>
                    </a:lnTo>
                    <a:lnTo>
                      <a:pt x="574162" y="394803"/>
                    </a:lnTo>
                    <a:lnTo>
                      <a:pt x="642707" y="380442"/>
                    </a:lnTo>
                    <a:lnTo>
                      <a:pt x="648072" y="379063"/>
                    </a:lnTo>
                    <a:lnTo>
                      <a:pt x="648072" y="379318"/>
                    </a:lnTo>
                    <a:lnTo>
                      <a:pt x="693683" y="369762"/>
                    </a:lnTo>
                    <a:cubicBezTo>
                      <a:pt x="960502" y="302343"/>
                      <a:pt x="1209948" y="181337"/>
                      <a:pt x="1427031" y="15397"/>
                    </a:cubicBezTo>
                    <a:close/>
                  </a:path>
                </a:pathLst>
              </a:custGeom>
              <a:solidFill>
                <a:srgbClr val="9BBB59"/>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sp>
            <p:nvSpPr>
              <p:cNvPr id="18" name="Freeform: Shape 17">
                <a:extLst>
                  <a:ext uri="{FF2B5EF4-FFF2-40B4-BE49-F238E27FC236}">
                    <a16:creationId xmlns:a16="http://schemas.microsoft.com/office/drawing/2014/main" id="{21751E76-1DDC-4761-B8F6-F004392706FF}"/>
                  </a:ext>
                </a:extLst>
              </p:cNvPr>
              <p:cNvSpPr/>
              <p:nvPr/>
            </p:nvSpPr>
            <p:spPr>
              <a:xfrm rot="10800000">
                <a:off x="6095764" y="5886839"/>
                <a:ext cx="648072" cy="332987"/>
              </a:xfrm>
              <a:custGeom>
                <a:avLst/>
                <a:gdLst>
                  <a:gd name="connsiteX0" fmla="*/ 0 w 648072"/>
                  <a:gd name="connsiteY0" fmla="*/ 332987 h 332987"/>
                  <a:gd name="connsiteX1" fmla="*/ 0 w 648072"/>
                  <a:gd name="connsiteY1" fmla="*/ 96953 h 332987"/>
                  <a:gd name="connsiteX2" fmla="*/ 96962 w 648072"/>
                  <a:gd name="connsiteY2" fmla="*/ 68467 h 332987"/>
                  <a:gd name="connsiteX3" fmla="*/ 197649 w 648072"/>
                  <a:gd name="connsiteY3" fmla="*/ 47369 h 332987"/>
                  <a:gd name="connsiteX4" fmla="*/ 197649 w 648072"/>
                  <a:gd name="connsiteY4" fmla="*/ 45261 h 332987"/>
                  <a:gd name="connsiteX5" fmla="*/ 234703 w 648072"/>
                  <a:gd name="connsiteY5" fmla="*/ 39605 h 332987"/>
                  <a:gd name="connsiteX6" fmla="*/ 277020 w 648072"/>
                  <a:gd name="connsiteY6" fmla="*/ 30737 h 332987"/>
                  <a:gd name="connsiteX7" fmla="*/ 363943 w 648072"/>
                  <a:gd name="connsiteY7" fmla="*/ 19877 h 332987"/>
                  <a:gd name="connsiteX8" fmla="*/ 418174 w 648072"/>
                  <a:gd name="connsiteY8" fmla="*/ 11599 h 332987"/>
                  <a:gd name="connsiteX9" fmla="*/ 438353 w 648072"/>
                  <a:gd name="connsiteY9" fmla="*/ 10580 h 332987"/>
                  <a:gd name="connsiteX10" fmla="*/ 460911 w 648072"/>
                  <a:gd name="connsiteY10" fmla="*/ 7761 h 332987"/>
                  <a:gd name="connsiteX11" fmla="*/ 647835 w 648072"/>
                  <a:gd name="connsiteY11" fmla="*/ 0 h 332987"/>
                  <a:gd name="connsiteX12" fmla="*/ 647836 w 648072"/>
                  <a:gd name="connsiteY12" fmla="*/ 0 h 332987"/>
                  <a:gd name="connsiteX13" fmla="*/ 648072 w 648072"/>
                  <a:gd name="connsiteY13" fmla="*/ 12 h 332987"/>
                  <a:gd name="connsiteX14" fmla="*/ 648072 w 648072"/>
                  <a:gd name="connsiteY14" fmla="*/ 224710 h 332987"/>
                  <a:gd name="connsiteX15" fmla="*/ 647836 w 648072"/>
                  <a:gd name="connsiteY15" fmla="*/ 224698 h 332987"/>
                  <a:gd name="connsiteX16" fmla="*/ 647836 w 648072"/>
                  <a:gd name="connsiteY16" fmla="*/ 224879 h 332987"/>
                  <a:gd name="connsiteX17" fmla="*/ 455749 w 648072"/>
                  <a:gd name="connsiteY17" fmla="*/ 234574 h 332987"/>
                  <a:gd name="connsiteX18" fmla="*/ 401691 w 648072"/>
                  <a:gd name="connsiteY18" fmla="*/ 241328 h 332987"/>
                  <a:gd name="connsiteX19" fmla="*/ 271559 w 648072"/>
                  <a:gd name="connsiteY19" fmla="*/ 261182 h 332987"/>
                  <a:gd name="connsiteX20" fmla="*/ 203014 w 648072"/>
                  <a:gd name="connsiteY20" fmla="*/ 275543 h 332987"/>
                  <a:gd name="connsiteX21" fmla="*/ 197649 w 648072"/>
                  <a:gd name="connsiteY21" fmla="*/ 276922 h 332987"/>
                  <a:gd name="connsiteX22" fmla="*/ 197649 w 648072"/>
                  <a:gd name="connsiteY22" fmla="*/ 276667 h 332987"/>
                  <a:gd name="connsiteX23" fmla="*/ 152038 w 648072"/>
                  <a:gd name="connsiteY23" fmla="*/ 286223 h 332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48072" h="332987">
                    <a:moveTo>
                      <a:pt x="0" y="332987"/>
                    </a:moveTo>
                    <a:lnTo>
                      <a:pt x="0" y="96953"/>
                    </a:lnTo>
                    <a:lnTo>
                      <a:pt x="96962" y="68467"/>
                    </a:lnTo>
                    <a:lnTo>
                      <a:pt x="197649" y="47369"/>
                    </a:lnTo>
                    <a:lnTo>
                      <a:pt x="197649" y="45261"/>
                    </a:lnTo>
                    <a:lnTo>
                      <a:pt x="234703" y="39605"/>
                    </a:lnTo>
                    <a:lnTo>
                      <a:pt x="277020" y="30737"/>
                    </a:lnTo>
                    <a:lnTo>
                      <a:pt x="363943" y="19877"/>
                    </a:lnTo>
                    <a:lnTo>
                      <a:pt x="418174" y="11599"/>
                    </a:lnTo>
                    <a:lnTo>
                      <a:pt x="438353" y="10580"/>
                    </a:lnTo>
                    <a:lnTo>
                      <a:pt x="460911" y="7761"/>
                    </a:lnTo>
                    <a:cubicBezTo>
                      <a:pt x="522758" y="2613"/>
                      <a:pt x="585110" y="0"/>
                      <a:pt x="647835" y="0"/>
                    </a:cubicBezTo>
                    <a:lnTo>
                      <a:pt x="647836" y="0"/>
                    </a:lnTo>
                    <a:lnTo>
                      <a:pt x="648072" y="12"/>
                    </a:lnTo>
                    <a:lnTo>
                      <a:pt x="648072" y="224710"/>
                    </a:lnTo>
                    <a:lnTo>
                      <a:pt x="647836" y="224698"/>
                    </a:lnTo>
                    <a:lnTo>
                      <a:pt x="647836" y="224879"/>
                    </a:lnTo>
                    <a:lnTo>
                      <a:pt x="455749" y="234574"/>
                    </a:lnTo>
                    <a:lnTo>
                      <a:pt x="401691" y="241328"/>
                    </a:lnTo>
                    <a:lnTo>
                      <a:pt x="271559" y="261182"/>
                    </a:lnTo>
                    <a:lnTo>
                      <a:pt x="203014" y="275543"/>
                    </a:lnTo>
                    <a:lnTo>
                      <a:pt x="197649" y="276922"/>
                    </a:lnTo>
                    <a:lnTo>
                      <a:pt x="197649" y="276667"/>
                    </a:lnTo>
                    <a:lnTo>
                      <a:pt x="152038" y="286223"/>
                    </a:lnTo>
                    <a:close/>
                  </a:path>
                </a:pathLst>
              </a:custGeom>
              <a:gradFill flip="none" rotWithShape="1">
                <a:gsLst>
                  <a:gs pos="0">
                    <a:schemeClr val="bg2">
                      <a:lumMod val="10000"/>
                      <a:alpha val="0"/>
                    </a:schemeClr>
                  </a:gs>
                  <a:gs pos="100000">
                    <a:schemeClr val="bg2">
                      <a:lumMod val="10000"/>
                      <a:alpha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3DAEB82B-CC3C-4BA3-A60B-5E630379C836}"/>
                  </a:ext>
                </a:extLst>
              </p:cNvPr>
              <p:cNvSpPr>
                <a:spLocks/>
              </p:cNvSpPr>
              <p:nvPr/>
            </p:nvSpPr>
            <p:spPr bwMode="auto">
              <a:xfrm>
                <a:off x="5225415" y="5499745"/>
                <a:ext cx="870587" cy="720080"/>
              </a:xfrm>
              <a:custGeom>
                <a:avLst/>
                <a:gdLst>
                  <a:gd name="connsiteX0" fmla="*/ 870586 w 870587"/>
                  <a:gd name="connsiteY0" fmla="*/ 0 h 720080"/>
                  <a:gd name="connsiteX1" fmla="*/ 870586 w 870587"/>
                  <a:gd name="connsiteY1" fmla="*/ 495469 h 720080"/>
                  <a:gd name="connsiteX2" fmla="*/ 870587 w 870587"/>
                  <a:gd name="connsiteY2" fmla="*/ 495469 h 720080"/>
                  <a:gd name="connsiteX3" fmla="*/ 870587 w 870587"/>
                  <a:gd name="connsiteY3" fmla="*/ 720080 h 720080"/>
                  <a:gd name="connsiteX4" fmla="*/ 8533 w 870587"/>
                  <a:gd name="connsiteY4" fmla="*/ 547995 h 720080"/>
                  <a:gd name="connsiteX5" fmla="*/ 0 w 870587"/>
                  <a:gd name="connsiteY5" fmla="*/ 544117 h 720080"/>
                  <a:gd name="connsiteX6" fmla="*/ 240210 w 870587"/>
                  <a:gd name="connsiteY6" fmla="*/ 393986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87" h="720080">
                    <a:moveTo>
                      <a:pt x="870586" y="0"/>
                    </a:moveTo>
                    <a:lnTo>
                      <a:pt x="870586" y="495469"/>
                    </a:lnTo>
                    <a:lnTo>
                      <a:pt x="870587" y="495469"/>
                    </a:lnTo>
                    <a:lnTo>
                      <a:pt x="870587" y="720080"/>
                    </a:lnTo>
                    <a:cubicBezTo>
                      <a:pt x="569796" y="720080"/>
                      <a:pt x="277525" y="659882"/>
                      <a:pt x="8533" y="547995"/>
                    </a:cubicBezTo>
                    <a:lnTo>
                      <a:pt x="0" y="544117"/>
                    </a:lnTo>
                    <a:lnTo>
                      <a:pt x="240210" y="393986"/>
                    </a:lnTo>
                    <a:close/>
                  </a:path>
                </a:pathLst>
              </a:custGeom>
              <a:solidFill>
                <a:schemeClr val="accent3"/>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grpSp>
        <p:grpSp>
          <p:nvGrpSpPr>
            <p:cNvPr id="20" name="Group 19">
              <a:extLst>
                <a:ext uri="{FF2B5EF4-FFF2-40B4-BE49-F238E27FC236}">
                  <a16:creationId xmlns:a16="http://schemas.microsoft.com/office/drawing/2014/main" id="{F5377577-FB31-4B88-BFB0-70E48D0397D5}"/>
                </a:ext>
              </a:extLst>
            </p:cNvPr>
            <p:cNvGrpSpPr/>
            <p:nvPr/>
          </p:nvGrpSpPr>
          <p:grpSpPr>
            <a:xfrm>
              <a:off x="2900383" y="3184420"/>
              <a:ext cx="1101852" cy="1307126"/>
              <a:chOff x="3867177" y="4245894"/>
              <a:chExt cx="1469136" cy="1742834"/>
            </a:xfrm>
          </p:grpSpPr>
          <p:sp>
            <p:nvSpPr>
              <p:cNvPr id="21" name="Freeform: Shape 20">
                <a:extLst>
                  <a:ext uri="{FF2B5EF4-FFF2-40B4-BE49-F238E27FC236}">
                    <a16:creationId xmlns:a16="http://schemas.microsoft.com/office/drawing/2014/main" id="{099BE8D8-FE39-4B70-83BA-DF980E3D5427}"/>
                  </a:ext>
                </a:extLst>
              </p:cNvPr>
              <p:cNvSpPr>
                <a:spLocks/>
              </p:cNvSpPr>
              <p:nvPr/>
            </p:nvSpPr>
            <p:spPr bwMode="auto">
              <a:xfrm>
                <a:off x="4036288" y="4865710"/>
                <a:ext cx="1300025" cy="1123018"/>
              </a:xfrm>
              <a:custGeom>
                <a:avLst/>
                <a:gdLst>
                  <a:gd name="connsiteX0" fmla="*/ 0 w 1300025"/>
                  <a:gd name="connsiteY0" fmla="*/ 0 h 1123018"/>
                  <a:gd name="connsiteX1" fmla="*/ 248994 w 1300025"/>
                  <a:gd name="connsiteY1" fmla="*/ 0 h 1123018"/>
                  <a:gd name="connsiteX2" fmla="*/ 283365 w 1300025"/>
                  <a:gd name="connsiteY2" fmla="*/ 71405 h 1123018"/>
                  <a:gd name="connsiteX3" fmla="*/ 362595 w 1300025"/>
                  <a:gd name="connsiteY3" fmla="*/ 201918 h 1123018"/>
                  <a:gd name="connsiteX4" fmla="*/ 392863 w 1300025"/>
                  <a:gd name="connsiteY4" fmla="*/ 249211 h 1123018"/>
                  <a:gd name="connsiteX5" fmla="*/ 481561 w 1300025"/>
                  <a:gd name="connsiteY5" fmla="*/ 367913 h 1123018"/>
                  <a:gd name="connsiteX6" fmla="*/ 506116 w 1300025"/>
                  <a:gd name="connsiteY6" fmla="*/ 399526 h 1123018"/>
                  <a:gd name="connsiteX7" fmla="*/ 564221 w 1300025"/>
                  <a:gd name="connsiteY7" fmla="*/ 463504 h 1123018"/>
                  <a:gd name="connsiteX8" fmla="*/ 562702 w 1300025"/>
                  <a:gd name="connsiteY8" fmla="*/ 463504 h 1123018"/>
                  <a:gd name="connsiteX9" fmla="*/ 645540 w 1300025"/>
                  <a:gd name="connsiteY9" fmla="*/ 552282 h 1123018"/>
                  <a:gd name="connsiteX10" fmla="*/ 1197839 w 1300025"/>
                  <a:gd name="connsiteY10" fmla="*/ 936476 h 1123018"/>
                  <a:gd name="connsiteX11" fmla="*/ 1300025 w 1300025"/>
                  <a:gd name="connsiteY11" fmla="*/ 977882 h 1123018"/>
                  <a:gd name="connsiteX12" fmla="*/ 1219803 w 1300025"/>
                  <a:gd name="connsiteY12" fmla="*/ 1028021 h 1123018"/>
                  <a:gd name="connsiteX13" fmla="*/ 1067809 w 1300025"/>
                  <a:gd name="connsiteY13" fmla="*/ 1123018 h 1123018"/>
                  <a:gd name="connsiteX14" fmla="*/ 1065172 w 1300025"/>
                  <a:gd name="connsiteY14" fmla="*/ 1121819 h 1123018"/>
                  <a:gd name="connsiteX15" fmla="*/ 115026 w 1300025"/>
                  <a:gd name="connsiteY15" fmla="*/ 231251 h 1123018"/>
                  <a:gd name="connsiteX16" fmla="*/ 117191 w 1300025"/>
                  <a:gd name="connsiteY16" fmla="*/ 230002 h 1123018"/>
                  <a:gd name="connsiteX17" fmla="*/ 85924 w 1300025"/>
                  <a:gd name="connsiteY17" fmla="*/ 178497 h 1123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00025" h="1123018">
                    <a:moveTo>
                      <a:pt x="0" y="0"/>
                    </a:moveTo>
                    <a:lnTo>
                      <a:pt x="248994" y="0"/>
                    </a:lnTo>
                    <a:lnTo>
                      <a:pt x="283365" y="71405"/>
                    </a:lnTo>
                    <a:lnTo>
                      <a:pt x="362595" y="201918"/>
                    </a:lnTo>
                    <a:lnTo>
                      <a:pt x="392863" y="249211"/>
                    </a:lnTo>
                    <a:lnTo>
                      <a:pt x="481561" y="367913"/>
                    </a:lnTo>
                    <a:lnTo>
                      <a:pt x="506116" y="399526"/>
                    </a:lnTo>
                    <a:lnTo>
                      <a:pt x="564221" y="463504"/>
                    </a:lnTo>
                    <a:lnTo>
                      <a:pt x="562702" y="463504"/>
                    </a:lnTo>
                    <a:lnTo>
                      <a:pt x="645540" y="552282"/>
                    </a:lnTo>
                    <a:cubicBezTo>
                      <a:pt x="807382" y="710783"/>
                      <a:pt x="994288" y="840467"/>
                      <a:pt x="1197839" y="936476"/>
                    </a:cubicBezTo>
                    <a:lnTo>
                      <a:pt x="1300025" y="977882"/>
                    </a:lnTo>
                    <a:lnTo>
                      <a:pt x="1219803" y="1028021"/>
                    </a:lnTo>
                    <a:lnTo>
                      <a:pt x="1067809" y="1123018"/>
                    </a:lnTo>
                    <a:lnTo>
                      <a:pt x="1065172" y="1121819"/>
                    </a:lnTo>
                    <a:cubicBezTo>
                      <a:pt x="673939" y="928499"/>
                      <a:pt x="340620" y="622070"/>
                      <a:pt x="115026" y="231251"/>
                    </a:cubicBezTo>
                    <a:lnTo>
                      <a:pt x="117191" y="230002"/>
                    </a:lnTo>
                    <a:lnTo>
                      <a:pt x="85924" y="178497"/>
                    </a:lnTo>
                    <a:close/>
                  </a:path>
                </a:pathLst>
              </a:custGeom>
              <a:solidFill>
                <a:srgbClr val="F39C12"/>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sp>
            <p:nvSpPr>
              <p:cNvPr id="22" name="Freeform: Shape 21">
                <a:extLst>
                  <a:ext uri="{FF2B5EF4-FFF2-40B4-BE49-F238E27FC236}">
                    <a16:creationId xmlns:a16="http://schemas.microsoft.com/office/drawing/2014/main" id="{DB9B9A9E-5109-4DDF-AB95-0E576E7D4850}"/>
                  </a:ext>
                </a:extLst>
              </p:cNvPr>
              <p:cNvSpPr/>
              <p:nvPr/>
            </p:nvSpPr>
            <p:spPr>
              <a:xfrm rot="14481425">
                <a:off x="4124072" y="5109396"/>
                <a:ext cx="648072" cy="344087"/>
              </a:xfrm>
              <a:custGeom>
                <a:avLst/>
                <a:gdLst>
                  <a:gd name="connsiteX0" fmla="*/ 648072 w 648072"/>
                  <a:gd name="connsiteY0" fmla="*/ 226176 h 344087"/>
                  <a:gd name="connsiteX1" fmla="*/ 535278 w 648072"/>
                  <a:gd name="connsiteY1" fmla="*/ 231333 h 344087"/>
                  <a:gd name="connsiteX2" fmla="*/ 479263 w 648072"/>
                  <a:gd name="connsiteY2" fmla="*/ 235227 h 344087"/>
                  <a:gd name="connsiteX3" fmla="*/ 332570 w 648072"/>
                  <a:gd name="connsiteY3" fmla="*/ 256171 h 344087"/>
                  <a:gd name="connsiteX4" fmla="*/ 293055 w 648072"/>
                  <a:gd name="connsiteY4" fmla="*/ 262567 h 344087"/>
                  <a:gd name="connsiteX5" fmla="*/ 209054 w 648072"/>
                  <a:gd name="connsiteY5" fmla="*/ 282894 h 344087"/>
                  <a:gd name="connsiteX6" fmla="*/ 209782 w 648072"/>
                  <a:gd name="connsiteY6" fmla="*/ 281561 h 344087"/>
                  <a:gd name="connsiteX7" fmla="*/ 92160 w 648072"/>
                  <a:gd name="connsiteY7" fmla="*/ 311706 h 344087"/>
                  <a:gd name="connsiteX8" fmla="*/ 0 w 648072"/>
                  <a:gd name="connsiteY8" fmla="*/ 344087 h 344087"/>
                  <a:gd name="connsiteX9" fmla="*/ 0 w 648072"/>
                  <a:gd name="connsiteY9" fmla="*/ 106032 h 344087"/>
                  <a:gd name="connsiteX10" fmla="*/ 132733 w 648072"/>
                  <a:gd name="connsiteY10" fmla="*/ 67350 h 344087"/>
                  <a:gd name="connsiteX11" fmla="*/ 628206 w 648072"/>
                  <a:gd name="connsiteY11" fmla="*/ 0 h 344087"/>
                  <a:gd name="connsiteX12" fmla="*/ 628265 w 648072"/>
                  <a:gd name="connsiteY12" fmla="*/ 2499 h 344087"/>
                  <a:gd name="connsiteX13" fmla="*/ 648072 w 648072"/>
                  <a:gd name="connsiteY13" fmla="*/ 1593 h 344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48072" h="344087">
                    <a:moveTo>
                      <a:pt x="648072" y="226176"/>
                    </a:moveTo>
                    <a:lnTo>
                      <a:pt x="535278" y="231333"/>
                    </a:lnTo>
                    <a:lnTo>
                      <a:pt x="479263" y="235227"/>
                    </a:lnTo>
                    <a:lnTo>
                      <a:pt x="332570" y="256171"/>
                    </a:lnTo>
                    <a:lnTo>
                      <a:pt x="293055" y="262567"/>
                    </a:lnTo>
                    <a:lnTo>
                      <a:pt x="209054" y="282894"/>
                    </a:lnTo>
                    <a:lnTo>
                      <a:pt x="209782" y="281561"/>
                    </a:lnTo>
                    <a:lnTo>
                      <a:pt x="92160" y="311706"/>
                    </a:lnTo>
                    <a:lnTo>
                      <a:pt x="0" y="344087"/>
                    </a:lnTo>
                    <a:lnTo>
                      <a:pt x="0" y="106032"/>
                    </a:lnTo>
                    <a:lnTo>
                      <a:pt x="132733" y="67350"/>
                    </a:lnTo>
                    <a:cubicBezTo>
                      <a:pt x="293012" y="26970"/>
                      <a:pt x="459032" y="3993"/>
                      <a:pt x="628206" y="0"/>
                    </a:cubicBezTo>
                    <a:lnTo>
                      <a:pt x="628265" y="2499"/>
                    </a:lnTo>
                    <a:lnTo>
                      <a:pt x="648072" y="1593"/>
                    </a:lnTo>
                    <a:close/>
                  </a:path>
                </a:pathLst>
              </a:custGeom>
              <a:gradFill flip="none" rotWithShape="1">
                <a:gsLst>
                  <a:gs pos="0">
                    <a:schemeClr val="bg2">
                      <a:lumMod val="10000"/>
                      <a:alpha val="0"/>
                    </a:schemeClr>
                  </a:gs>
                  <a:gs pos="100000">
                    <a:schemeClr val="bg2">
                      <a:lumMod val="10000"/>
                      <a:alpha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5113BCC6-9920-4B1E-A6C2-BB9D310BB03F}"/>
                  </a:ext>
                </a:extLst>
              </p:cNvPr>
              <p:cNvSpPr>
                <a:spLocks/>
              </p:cNvSpPr>
              <p:nvPr/>
            </p:nvSpPr>
            <p:spPr bwMode="auto">
              <a:xfrm>
                <a:off x="3867177" y="4245894"/>
                <a:ext cx="908216" cy="851568"/>
              </a:xfrm>
              <a:custGeom>
                <a:avLst/>
                <a:gdLst>
                  <a:gd name="connsiteX0" fmla="*/ 0 w 908216"/>
                  <a:gd name="connsiteY0" fmla="*/ 0 h 851568"/>
                  <a:gd name="connsiteX1" fmla="*/ 249257 w 908216"/>
                  <a:gd name="connsiteY1" fmla="*/ 132502 h 851568"/>
                  <a:gd name="connsiteX2" fmla="*/ 908216 w 908216"/>
                  <a:gd name="connsiteY2" fmla="*/ 482797 h 851568"/>
                  <a:gd name="connsiteX3" fmla="*/ 475748 w 908216"/>
                  <a:gd name="connsiteY3" fmla="*/ 732483 h 851568"/>
                  <a:gd name="connsiteX4" fmla="*/ 284609 w 908216"/>
                  <a:gd name="connsiteY4" fmla="*/ 842837 h 851568"/>
                  <a:gd name="connsiteX5" fmla="*/ 284609 w 908216"/>
                  <a:gd name="connsiteY5" fmla="*/ 842837 h 851568"/>
                  <a:gd name="connsiteX6" fmla="*/ 475749 w 908216"/>
                  <a:gd name="connsiteY6" fmla="*/ 732483 h 851568"/>
                  <a:gd name="connsiteX7" fmla="*/ 479400 w 908216"/>
                  <a:gd name="connsiteY7" fmla="*/ 739310 h 851568"/>
                  <a:gd name="connsiteX8" fmla="*/ 284443 w 908216"/>
                  <a:gd name="connsiteY8" fmla="*/ 851568 h 851568"/>
                  <a:gd name="connsiteX9" fmla="*/ 218966 w 908216"/>
                  <a:gd name="connsiteY9" fmla="*/ 729142 h 851568"/>
                  <a:gd name="connsiteX10" fmla="*/ 218952 w 908216"/>
                  <a:gd name="connsiteY10" fmla="*/ 729118 h 851568"/>
                  <a:gd name="connsiteX11" fmla="*/ 213788 w 908216"/>
                  <a:gd name="connsiteY11" fmla="*/ 719462 h 851568"/>
                  <a:gd name="connsiteX12" fmla="*/ 1826 w 908216"/>
                  <a:gd name="connsiteY12" fmla="*/ 18721 h 85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8216" h="851568">
                    <a:moveTo>
                      <a:pt x="0" y="0"/>
                    </a:moveTo>
                    <a:lnTo>
                      <a:pt x="249257" y="132502"/>
                    </a:lnTo>
                    <a:lnTo>
                      <a:pt x="908216" y="482797"/>
                    </a:lnTo>
                    <a:lnTo>
                      <a:pt x="475748" y="732483"/>
                    </a:lnTo>
                    <a:lnTo>
                      <a:pt x="284609" y="842837"/>
                    </a:lnTo>
                    <a:lnTo>
                      <a:pt x="284609" y="842837"/>
                    </a:lnTo>
                    <a:lnTo>
                      <a:pt x="475749" y="732483"/>
                    </a:lnTo>
                    <a:lnTo>
                      <a:pt x="479400" y="739310"/>
                    </a:lnTo>
                    <a:lnTo>
                      <a:pt x="284443" y="851568"/>
                    </a:lnTo>
                    <a:lnTo>
                      <a:pt x="218966" y="729142"/>
                    </a:lnTo>
                    <a:lnTo>
                      <a:pt x="218952" y="729118"/>
                    </a:lnTo>
                    <a:lnTo>
                      <a:pt x="213788" y="719462"/>
                    </a:lnTo>
                    <a:cubicBezTo>
                      <a:pt x="103882" y="496395"/>
                      <a:pt x="33228" y="259532"/>
                      <a:pt x="1826" y="18721"/>
                    </a:cubicBezTo>
                    <a:close/>
                  </a:path>
                </a:pathLst>
              </a:custGeom>
              <a:solidFill>
                <a:schemeClr val="accent4"/>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grpSp>
        <p:grpSp>
          <p:nvGrpSpPr>
            <p:cNvPr id="24" name="Group 23">
              <a:extLst>
                <a:ext uri="{FF2B5EF4-FFF2-40B4-BE49-F238E27FC236}">
                  <a16:creationId xmlns:a16="http://schemas.microsoft.com/office/drawing/2014/main" id="{8FAF5C03-5988-4E56-AD15-9CE3D93906D8}"/>
                </a:ext>
              </a:extLst>
            </p:cNvPr>
            <p:cNvGrpSpPr/>
            <p:nvPr/>
          </p:nvGrpSpPr>
          <p:grpSpPr>
            <a:xfrm>
              <a:off x="2889292" y="1637921"/>
              <a:ext cx="691899" cy="1539801"/>
              <a:chOff x="3852389" y="2183894"/>
              <a:chExt cx="922532" cy="2053068"/>
            </a:xfrm>
          </p:grpSpPr>
          <p:sp>
            <p:nvSpPr>
              <p:cNvPr id="25" name="Freeform: Shape 24">
                <a:extLst>
                  <a:ext uri="{FF2B5EF4-FFF2-40B4-BE49-F238E27FC236}">
                    <a16:creationId xmlns:a16="http://schemas.microsoft.com/office/drawing/2014/main" id="{4CBF6063-18C4-436D-8415-EE1BBD740E36}"/>
                  </a:ext>
                </a:extLst>
              </p:cNvPr>
              <p:cNvSpPr>
                <a:spLocks/>
              </p:cNvSpPr>
              <p:nvPr/>
            </p:nvSpPr>
            <p:spPr bwMode="auto">
              <a:xfrm>
                <a:off x="3852389" y="2697326"/>
                <a:ext cx="677388" cy="1539636"/>
              </a:xfrm>
              <a:custGeom>
                <a:avLst/>
                <a:gdLst>
                  <a:gd name="connsiteX0" fmla="*/ 397379 w 677388"/>
                  <a:gd name="connsiteY0" fmla="*/ 0 h 1539636"/>
                  <a:gd name="connsiteX1" fmla="*/ 677388 w 677388"/>
                  <a:gd name="connsiteY1" fmla="*/ 0 h 1539636"/>
                  <a:gd name="connsiteX2" fmla="*/ 568454 w 677388"/>
                  <a:gd name="connsiteY2" fmla="*/ 145786 h 1539636"/>
                  <a:gd name="connsiteX3" fmla="*/ 486884 w 677388"/>
                  <a:gd name="connsiteY3" fmla="*/ 280156 h 1539636"/>
                  <a:gd name="connsiteX4" fmla="*/ 430854 w 677388"/>
                  <a:gd name="connsiteY4" fmla="*/ 388115 h 1539636"/>
                  <a:gd name="connsiteX5" fmla="*/ 400048 w 677388"/>
                  <a:gd name="connsiteY5" fmla="*/ 452112 h 1539636"/>
                  <a:gd name="connsiteX6" fmla="*/ 339680 w 677388"/>
                  <a:gd name="connsiteY6" fmla="*/ 600013 h 1539636"/>
                  <a:gd name="connsiteX7" fmla="*/ 239240 w 677388"/>
                  <a:gd name="connsiteY7" fmla="*/ 1534149 h 1539636"/>
                  <a:gd name="connsiteX8" fmla="*/ 240133 w 677388"/>
                  <a:gd name="connsiteY8" fmla="*/ 1539636 h 1539636"/>
                  <a:gd name="connsiteX9" fmla="*/ 188612 w 677388"/>
                  <a:gd name="connsiteY9" fmla="*/ 1512248 h 1539636"/>
                  <a:gd name="connsiteX10" fmla="*/ 2391 w 677388"/>
                  <a:gd name="connsiteY10" fmla="*/ 1413255 h 1539636"/>
                  <a:gd name="connsiteX11" fmla="*/ 0 w 677388"/>
                  <a:gd name="connsiteY11" fmla="*/ 1177089 h 1539636"/>
                  <a:gd name="connsiteX12" fmla="*/ 153507 w 677388"/>
                  <a:gd name="connsiteY12" fmla="*/ 455732 h 1539636"/>
                  <a:gd name="connsiteX13" fmla="*/ 166070 w 677388"/>
                  <a:gd name="connsiteY13" fmla="*/ 426999 h 1539636"/>
                  <a:gd name="connsiteX14" fmla="*/ 175295 w 677388"/>
                  <a:gd name="connsiteY14" fmla="*/ 401779 h 1539636"/>
                  <a:gd name="connsiteX15" fmla="*/ 194926 w 677388"/>
                  <a:gd name="connsiteY15" fmla="*/ 361002 h 1539636"/>
                  <a:gd name="connsiteX16" fmla="*/ 220408 w 677388"/>
                  <a:gd name="connsiteY16" fmla="*/ 302723 h 1539636"/>
                  <a:gd name="connsiteX17" fmla="*/ 248837 w 677388"/>
                  <a:gd name="connsiteY17" fmla="*/ 249018 h 1539636"/>
                  <a:gd name="connsiteX18" fmla="*/ 269822 w 677388"/>
                  <a:gd name="connsiteY18" fmla="*/ 205429 h 1539636"/>
                  <a:gd name="connsiteX19" fmla="*/ 286144 w 677388"/>
                  <a:gd name="connsiteY19" fmla="*/ 178545 h 1539636"/>
                  <a:gd name="connsiteX20" fmla="*/ 299231 w 677388"/>
                  <a:gd name="connsiteY20" fmla="*/ 153823 h 1539636"/>
                  <a:gd name="connsiteX21" fmla="*/ 300655 w 677388"/>
                  <a:gd name="connsiteY21" fmla="*/ 154643 h 1539636"/>
                  <a:gd name="connsiteX22" fmla="*/ 382262 w 677388"/>
                  <a:gd name="connsiteY22" fmla="*/ 20228 h 1539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77388" h="1539636">
                    <a:moveTo>
                      <a:pt x="397379" y="0"/>
                    </a:moveTo>
                    <a:lnTo>
                      <a:pt x="677388" y="0"/>
                    </a:lnTo>
                    <a:lnTo>
                      <a:pt x="568454" y="145786"/>
                    </a:lnTo>
                    <a:lnTo>
                      <a:pt x="486884" y="280156"/>
                    </a:lnTo>
                    <a:lnTo>
                      <a:pt x="430854" y="388115"/>
                    </a:lnTo>
                    <a:lnTo>
                      <a:pt x="400048" y="452112"/>
                    </a:lnTo>
                    <a:lnTo>
                      <a:pt x="339680" y="600013"/>
                    </a:lnTo>
                    <a:cubicBezTo>
                      <a:pt x="232544" y="900883"/>
                      <a:pt x="199065" y="1221153"/>
                      <a:pt x="239240" y="1534149"/>
                    </a:cubicBezTo>
                    <a:lnTo>
                      <a:pt x="240133" y="1539636"/>
                    </a:lnTo>
                    <a:lnTo>
                      <a:pt x="188612" y="1512248"/>
                    </a:lnTo>
                    <a:lnTo>
                      <a:pt x="2391" y="1413255"/>
                    </a:lnTo>
                    <a:lnTo>
                      <a:pt x="0" y="1177089"/>
                    </a:lnTo>
                    <a:cubicBezTo>
                      <a:pt x="10930" y="931851"/>
                      <a:pt x="62099" y="687992"/>
                      <a:pt x="153507" y="455732"/>
                    </a:cubicBezTo>
                    <a:lnTo>
                      <a:pt x="166070" y="426999"/>
                    </a:lnTo>
                    <a:lnTo>
                      <a:pt x="175295" y="401779"/>
                    </a:lnTo>
                    <a:lnTo>
                      <a:pt x="194926" y="361002"/>
                    </a:lnTo>
                    <a:lnTo>
                      <a:pt x="220408" y="302723"/>
                    </a:lnTo>
                    <a:lnTo>
                      <a:pt x="248837" y="249018"/>
                    </a:lnTo>
                    <a:lnTo>
                      <a:pt x="269822" y="205429"/>
                    </a:lnTo>
                    <a:lnTo>
                      <a:pt x="286144" y="178545"/>
                    </a:lnTo>
                    <a:lnTo>
                      <a:pt x="299231" y="153823"/>
                    </a:lnTo>
                    <a:lnTo>
                      <a:pt x="300655" y="154643"/>
                    </a:lnTo>
                    <a:lnTo>
                      <a:pt x="382262" y="20228"/>
                    </a:lnTo>
                    <a:close/>
                  </a:path>
                </a:pathLst>
              </a:custGeom>
              <a:solidFill>
                <a:srgbClr val="C0392B"/>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sp>
            <p:nvSpPr>
              <p:cNvPr id="26" name="Freeform: Shape 25">
                <a:extLst>
                  <a:ext uri="{FF2B5EF4-FFF2-40B4-BE49-F238E27FC236}">
                    <a16:creationId xmlns:a16="http://schemas.microsoft.com/office/drawing/2014/main" id="{BB89B747-FA86-4211-8324-704FF7D915CD}"/>
                  </a:ext>
                </a:extLst>
              </p:cNvPr>
              <p:cNvSpPr/>
              <p:nvPr/>
            </p:nvSpPr>
            <p:spPr>
              <a:xfrm rot="18090634">
                <a:off x="3814756" y="3031058"/>
                <a:ext cx="648072" cy="348150"/>
              </a:xfrm>
              <a:custGeom>
                <a:avLst/>
                <a:gdLst>
                  <a:gd name="connsiteX0" fmla="*/ 648072 w 648072"/>
                  <a:gd name="connsiteY0" fmla="*/ 1576 h 348150"/>
                  <a:gd name="connsiteX1" fmla="*/ 648072 w 648072"/>
                  <a:gd name="connsiteY1" fmla="*/ 225901 h 348150"/>
                  <a:gd name="connsiteX2" fmla="*/ 622902 w 648072"/>
                  <a:gd name="connsiteY2" fmla="*/ 226011 h 348150"/>
                  <a:gd name="connsiteX3" fmla="*/ 501577 w 648072"/>
                  <a:gd name="connsiteY3" fmla="*/ 234668 h 348150"/>
                  <a:gd name="connsiteX4" fmla="*/ 430916 w 648072"/>
                  <a:gd name="connsiteY4" fmla="*/ 241853 h 348150"/>
                  <a:gd name="connsiteX5" fmla="*/ 273272 w 648072"/>
                  <a:gd name="connsiteY5" fmla="*/ 267688 h 348150"/>
                  <a:gd name="connsiteX6" fmla="*/ 43370 w 648072"/>
                  <a:gd name="connsiteY6" fmla="*/ 330581 h 348150"/>
                  <a:gd name="connsiteX7" fmla="*/ 0 w 648072"/>
                  <a:gd name="connsiteY7" fmla="*/ 348150 h 348150"/>
                  <a:gd name="connsiteX8" fmla="*/ 0 w 648072"/>
                  <a:gd name="connsiteY8" fmla="*/ 109743 h 348150"/>
                  <a:gd name="connsiteX9" fmla="*/ 116859 w 648072"/>
                  <a:gd name="connsiteY9" fmla="*/ 73641 h 348150"/>
                  <a:gd name="connsiteX10" fmla="*/ 298974 w 648072"/>
                  <a:gd name="connsiteY10" fmla="*/ 33558 h 348150"/>
                  <a:gd name="connsiteX11" fmla="*/ 330036 w 648072"/>
                  <a:gd name="connsiteY11" fmla="*/ 29251 h 348150"/>
                  <a:gd name="connsiteX12" fmla="*/ 356359 w 648072"/>
                  <a:gd name="connsiteY12" fmla="*/ 23935 h 348150"/>
                  <a:gd name="connsiteX13" fmla="*/ 401383 w 648072"/>
                  <a:gd name="connsiteY13" fmla="*/ 19359 h 348150"/>
                  <a:gd name="connsiteX14" fmla="*/ 464387 w 648072"/>
                  <a:gd name="connsiteY14" fmla="*/ 10623 h 348150"/>
                  <a:gd name="connsiteX15" fmla="*/ 525031 w 648072"/>
                  <a:gd name="connsiteY15" fmla="*/ 6791 h 348150"/>
                  <a:gd name="connsiteX16" fmla="*/ 573161 w 648072"/>
                  <a:gd name="connsiteY16" fmla="*/ 1900 h 348150"/>
                  <a:gd name="connsiteX17" fmla="*/ 604611 w 648072"/>
                  <a:gd name="connsiteY17" fmla="*/ 1764 h 348150"/>
                  <a:gd name="connsiteX18" fmla="*/ 632528 w 648072"/>
                  <a:gd name="connsiteY18" fmla="*/ 0 h 348150"/>
                  <a:gd name="connsiteX19" fmla="*/ 632573 w 648072"/>
                  <a:gd name="connsiteY19" fmla="*/ 1642 h 34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8072" h="348150">
                    <a:moveTo>
                      <a:pt x="648072" y="1576"/>
                    </a:moveTo>
                    <a:lnTo>
                      <a:pt x="648072" y="225901"/>
                    </a:lnTo>
                    <a:lnTo>
                      <a:pt x="622902" y="226011"/>
                    </a:lnTo>
                    <a:lnTo>
                      <a:pt x="501577" y="234668"/>
                    </a:lnTo>
                    <a:lnTo>
                      <a:pt x="430916" y="241853"/>
                    </a:lnTo>
                    <a:lnTo>
                      <a:pt x="273272" y="267688"/>
                    </a:lnTo>
                    <a:cubicBezTo>
                      <a:pt x="195147" y="284166"/>
                      <a:pt x="118395" y="305203"/>
                      <a:pt x="43370" y="330581"/>
                    </a:cubicBezTo>
                    <a:lnTo>
                      <a:pt x="0" y="348150"/>
                    </a:lnTo>
                    <a:lnTo>
                      <a:pt x="0" y="109743"/>
                    </a:lnTo>
                    <a:lnTo>
                      <a:pt x="116859" y="73641"/>
                    </a:lnTo>
                    <a:cubicBezTo>
                      <a:pt x="176777" y="57813"/>
                      <a:pt x="237527" y="44424"/>
                      <a:pt x="298974" y="33558"/>
                    </a:cubicBezTo>
                    <a:lnTo>
                      <a:pt x="330036" y="29251"/>
                    </a:lnTo>
                    <a:lnTo>
                      <a:pt x="356359" y="23935"/>
                    </a:lnTo>
                    <a:lnTo>
                      <a:pt x="401383" y="19359"/>
                    </a:lnTo>
                    <a:lnTo>
                      <a:pt x="464387" y="10623"/>
                    </a:lnTo>
                    <a:lnTo>
                      <a:pt x="525031" y="6791"/>
                    </a:lnTo>
                    <a:lnTo>
                      <a:pt x="573161" y="1900"/>
                    </a:lnTo>
                    <a:lnTo>
                      <a:pt x="604611" y="1764"/>
                    </a:lnTo>
                    <a:lnTo>
                      <a:pt x="632528" y="0"/>
                    </a:lnTo>
                    <a:lnTo>
                      <a:pt x="632573" y="1642"/>
                    </a:lnTo>
                    <a:close/>
                  </a:path>
                </a:pathLst>
              </a:custGeom>
              <a:gradFill flip="none" rotWithShape="1">
                <a:gsLst>
                  <a:gs pos="0">
                    <a:schemeClr val="bg2">
                      <a:lumMod val="10000"/>
                      <a:alpha val="0"/>
                    </a:schemeClr>
                  </a:gs>
                  <a:gs pos="100000">
                    <a:schemeClr val="bg2">
                      <a:lumMod val="10000"/>
                      <a:alpha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556E48AD-26B8-414D-A385-8CA4C29BA4C5}"/>
                  </a:ext>
                </a:extLst>
              </p:cNvPr>
              <p:cNvSpPr>
                <a:spLocks/>
              </p:cNvSpPr>
              <p:nvPr/>
            </p:nvSpPr>
            <p:spPr bwMode="auto">
              <a:xfrm>
                <a:off x="4151313" y="2183894"/>
                <a:ext cx="623608" cy="1023805"/>
              </a:xfrm>
              <a:custGeom>
                <a:avLst/>
                <a:gdLst>
                  <a:gd name="connsiteX0" fmla="*/ 1094 w 623608"/>
                  <a:gd name="connsiteY0" fmla="*/ 664397 h 1023805"/>
                  <a:gd name="connsiteX1" fmla="*/ 195640 w 623608"/>
                  <a:gd name="connsiteY1" fmla="*/ 776718 h 1023805"/>
                  <a:gd name="connsiteX2" fmla="*/ 194526 w 623608"/>
                  <a:gd name="connsiteY2" fmla="*/ 778381 h 1023805"/>
                  <a:gd name="connsiteX3" fmla="*/ 0 w 623608"/>
                  <a:gd name="connsiteY3" fmla="*/ 666154 h 1023805"/>
                  <a:gd name="connsiteX4" fmla="*/ 587761 w 623608"/>
                  <a:gd name="connsiteY4" fmla="*/ 0 h 1023805"/>
                  <a:gd name="connsiteX5" fmla="*/ 597830 w 623608"/>
                  <a:gd name="connsiteY5" fmla="*/ 287588 h 1023805"/>
                  <a:gd name="connsiteX6" fmla="*/ 597829 w 623608"/>
                  <a:gd name="connsiteY6" fmla="*/ 287589 h 1023805"/>
                  <a:gd name="connsiteX7" fmla="*/ 623608 w 623608"/>
                  <a:gd name="connsiteY7" fmla="*/ 1023805 h 1023805"/>
                  <a:gd name="connsiteX8" fmla="*/ 195640 w 623608"/>
                  <a:gd name="connsiteY8" fmla="*/ 776718 h 1023805"/>
                  <a:gd name="connsiteX9" fmla="*/ 1153 w 623608"/>
                  <a:gd name="connsiteY9" fmla="*/ 664431 h 1023805"/>
                  <a:gd name="connsiteX10" fmla="*/ 1153 w 623608"/>
                  <a:gd name="connsiteY10" fmla="*/ 664431 h 1023805"/>
                  <a:gd name="connsiteX11" fmla="*/ 1095 w 623608"/>
                  <a:gd name="connsiteY11" fmla="*/ 664397 h 1023805"/>
                  <a:gd name="connsiteX12" fmla="*/ 79120 w 623608"/>
                  <a:gd name="connsiteY12" fmla="*/ 539028 h 1023805"/>
                  <a:gd name="connsiteX13" fmla="*/ 149418 w 623608"/>
                  <a:gd name="connsiteY13" fmla="*/ 442887 h 1023805"/>
                  <a:gd name="connsiteX14" fmla="*/ 165809 w 623608"/>
                  <a:gd name="connsiteY14" fmla="*/ 418395 h 1023805"/>
                  <a:gd name="connsiteX15" fmla="*/ 174761 w 623608"/>
                  <a:gd name="connsiteY15" fmla="*/ 408228 h 1023805"/>
                  <a:gd name="connsiteX16" fmla="*/ 188617 w 623608"/>
                  <a:gd name="connsiteY16" fmla="*/ 389279 h 1023805"/>
                  <a:gd name="connsiteX17" fmla="*/ 309140 w 623608"/>
                  <a:gd name="connsiteY17" fmla="*/ 250135 h 1023805"/>
                  <a:gd name="connsiteX18" fmla="*/ 344171 w 623608"/>
                  <a:gd name="connsiteY18" fmla="*/ 215819 h 1023805"/>
                  <a:gd name="connsiteX19" fmla="*/ 360256 w 623608"/>
                  <a:gd name="connsiteY19" fmla="*/ 197550 h 1023805"/>
                  <a:gd name="connsiteX20" fmla="*/ 383987 w 623608"/>
                  <a:gd name="connsiteY20" fmla="*/ 176816 h 1023805"/>
                  <a:gd name="connsiteX21" fmla="*/ 439889 w 623608"/>
                  <a:gd name="connsiteY21" fmla="*/ 122056 h 1023805"/>
                  <a:gd name="connsiteX22" fmla="*/ 580063 w 623608"/>
                  <a:gd name="connsiteY22" fmla="*/ 5503 h 1023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23608" h="1023805">
                    <a:moveTo>
                      <a:pt x="1094" y="664397"/>
                    </a:moveTo>
                    <a:lnTo>
                      <a:pt x="195640" y="776718"/>
                    </a:lnTo>
                    <a:lnTo>
                      <a:pt x="194526" y="778381"/>
                    </a:lnTo>
                    <a:lnTo>
                      <a:pt x="0" y="666154"/>
                    </a:lnTo>
                    <a:close/>
                    <a:moveTo>
                      <a:pt x="587761" y="0"/>
                    </a:moveTo>
                    <a:lnTo>
                      <a:pt x="597830" y="287588"/>
                    </a:lnTo>
                    <a:lnTo>
                      <a:pt x="597829" y="287589"/>
                    </a:lnTo>
                    <a:lnTo>
                      <a:pt x="623608" y="1023805"/>
                    </a:lnTo>
                    <a:lnTo>
                      <a:pt x="195640" y="776718"/>
                    </a:lnTo>
                    <a:lnTo>
                      <a:pt x="1153" y="664431"/>
                    </a:lnTo>
                    <a:lnTo>
                      <a:pt x="1153" y="664431"/>
                    </a:lnTo>
                    <a:lnTo>
                      <a:pt x="1095" y="664397"/>
                    </a:lnTo>
                    <a:lnTo>
                      <a:pt x="79120" y="539028"/>
                    </a:lnTo>
                    <a:lnTo>
                      <a:pt x="149418" y="442887"/>
                    </a:lnTo>
                    <a:lnTo>
                      <a:pt x="165809" y="418395"/>
                    </a:lnTo>
                    <a:lnTo>
                      <a:pt x="174761" y="408228"/>
                    </a:lnTo>
                    <a:lnTo>
                      <a:pt x="188617" y="389279"/>
                    </a:lnTo>
                    <a:cubicBezTo>
                      <a:pt x="226998" y="341104"/>
                      <a:pt x="267216" y="294697"/>
                      <a:pt x="309140" y="250135"/>
                    </a:cubicBezTo>
                    <a:lnTo>
                      <a:pt x="344171" y="215819"/>
                    </a:lnTo>
                    <a:lnTo>
                      <a:pt x="360256" y="197550"/>
                    </a:lnTo>
                    <a:lnTo>
                      <a:pt x="383987" y="176816"/>
                    </a:lnTo>
                    <a:lnTo>
                      <a:pt x="439889" y="122056"/>
                    </a:lnTo>
                    <a:cubicBezTo>
                      <a:pt x="485087" y="81258"/>
                      <a:pt x="531857" y="42382"/>
                      <a:pt x="580063" y="5503"/>
                    </a:cubicBezTo>
                    <a:close/>
                  </a:path>
                </a:pathLst>
              </a:custGeom>
              <a:solidFill>
                <a:schemeClr val="accent5"/>
              </a:solidFill>
              <a:ln w="0">
                <a:noFill/>
                <a:prstDash val="solid"/>
                <a:round/>
                <a:headEnd/>
                <a:tailEnd/>
              </a:ln>
            </p:spPr>
            <p:txBody>
              <a:bodyPr vert="horz" wrap="square" lIns="68580" tIns="34290" rIns="68580" bIns="34290" numCol="1" anchor="t" anchorCtr="0" compatLnSpc="1">
                <a:prstTxWarp prst="textNoShape">
                  <a:avLst/>
                </a:prstTxWarp>
                <a:noAutofit/>
              </a:bodyPr>
              <a:lstStyle/>
              <a:p>
                <a:endParaRPr lang="en-US"/>
              </a:p>
            </p:txBody>
          </p:sp>
        </p:grpSp>
        <p:sp>
          <p:nvSpPr>
            <p:cNvPr id="28" name="Arc 27">
              <a:extLst>
                <a:ext uri="{FF2B5EF4-FFF2-40B4-BE49-F238E27FC236}">
                  <a16:creationId xmlns:a16="http://schemas.microsoft.com/office/drawing/2014/main" id="{28347E4C-011D-4A82-B081-95D868C86713}"/>
                </a:ext>
              </a:extLst>
            </p:cNvPr>
            <p:cNvSpPr/>
            <p:nvPr/>
          </p:nvSpPr>
          <p:spPr>
            <a:xfrm>
              <a:off x="2718161" y="1126295"/>
              <a:ext cx="3707679" cy="3707679"/>
            </a:xfrm>
            <a:prstGeom prst="arc">
              <a:avLst>
                <a:gd name="adj1" fmla="val 17988655"/>
                <a:gd name="adj2" fmla="val 21230633"/>
              </a:avLst>
            </a:prstGeom>
            <a:ln w="3175">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a:extLst>
                <a:ext uri="{FF2B5EF4-FFF2-40B4-BE49-F238E27FC236}">
                  <a16:creationId xmlns:a16="http://schemas.microsoft.com/office/drawing/2014/main" id="{E6C48C68-7325-4AD3-AB7D-ED3C51D3C659}"/>
                </a:ext>
              </a:extLst>
            </p:cNvPr>
            <p:cNvSpPr/>
            <p:nvPr/>
          </p:nvSpPr>
          <p:spPr>
            <a:xfrm>
              <a:off x="2718161" y="1126295"/>
              <a:ext cx="3707679" cy="3707679"/>
            </a:xfrm>
            <a:prstGeom prst="arc">
              <a:avLst>
                <a:gd name="adj1" fmla="val 21545842"/>
                <a:gd name="adj2" fmla="val 3267423"/>
              </a:avLst>
            </a:prstGeom>
            <a:ln w="3175">
              <a:solidFill>
                <a:schemeClr val="accent2"/>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a:extLst>
                <a:ext uri="{FF2B5EF4-FFF2-40B4-BE49-F238E27FC236}">
                  <a16:creationId xmlns:a16="http://schemas.microsoft.com/office/drawing/2014/main" id="{BB81C838-97D4-4B59-8A2D-E6BA56E5C578}"/>
                </a:ext>
              </a:extLst>
            </p:cNvPr>
            <p:cNvSpPr/>
            <p:nvPr/>
          </p:nvSpPr>
          <p:spPr>
            <a:xfrm>
              <a:off x="2718161" y="1126295"/>
              <a:ext cx="3707679" cy="3707679"/>
            </a:xfrm>
            <a:prstGeom prst="arc">
              <a:avLst>
                <a:gd name="adj1" fmla="val 3567592"/>
                <a:gd name="adj2" fmla="val 6824271"/>
              </a:avLst>
            </a:prstGeom>
            <a:ln w="3175">
              <a:solidFill>
                <a:schemeClr val="accent3"/>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Arc 30">
              <a:extLst>
                <a:ext uri="{FF2B5EF4-FFF2-40B4-BE49-F238E27FC236}">
                  <a16:creationId xmlns:a16="http://schemas.microsoft.com/office/drawing/2014/main" id="{FA6D5C59-AEFC-4F1E-AEAC-D1DDFBF28254}"/>
                </a:ext>
              </a:extLst>
            </p:cNvPr>
            <p:cNvSpPr/>
            <p:nvPr/>
          </p:nvSpPr>
          <p:spPr>
            <a:xfrm>
              <a:off x="2718161" y="1126295"/>
              <a:ext cx="3707679" cy="3707679"/>
            </a:xfrm>
            <a:prstGeom prst="arc">
              <a:avLst>
                <a:gd name="adj1" fmla="val 7184058"/>
                <a:gd name="adj2" fmla="val 10410635"/>
              </a:avLst>
            </a:prstGeom>
            <a:ln w="3175">
              <a:solidFill>
                <a:schemeClr val="accent4"/>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Arc 31">
              <a:extLst>
                <a:ext uri="{FF2B5EF4-FFF2-40B4-BE49-F238E27FC236}">
                  <a16:creationId xmlns:a16="http://schemas.microsoft.com/office/drawing/2014/main" id="{A1650C53-713A-4C91-82E6-C2A573D4FC21}"/>
                </a:ext>
              </a:extLst>
            </p:cNvPr>
            <p:cNvSpPr/>
            <p:nvPr/>
          </p:nvSpPr>
          <p:spPr>
            <a:xfrm>
              <a:off x="2718161" y="1126295"/>
              <a:ext cx="3707679" cy="3707679"/>
            </a:xfrm>
            <a:prstGeom prst="arc">
              <a:avLst>
                <a:gd name="adj1" fmla="val 10780286"/>
                <a:gd name="adj2" fmla="val 14079435"/>
              </a:avLst>
            </a:prstGeom>
            <a:ln w="3175">
              <a:solidFill>
                <a:schemeClr val="accent5"/>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Arc 32">
              <a:extLst>
                <a:ext uri="{FF2B5EF4-FFF2-40B4-BE49-F238E27FC236}">
                  <a16:creationId xmlns:a16="http://schemas.microsoft.com/office/drawing/2014/main" id="{4F73E3A5-EEE0-4180-BDFB-1E12FAE7E001}"/>
                </a:ext>
              </a:extLst>
            </p:cNvPr>
            <p:cNvSpPr/>
            <p:nvPr/>
          </p:nvSpPr>
          <p:spPr>
            <a:xfrm>
              <a:off x="2718161" y="1126295"/>
              <a:ext cx="3707679" cy="3707679"/>
            </a:xfrm>
            <a:prstGeom prst="arc">
              <a:avLst>
                <a:gd name="adj1" fmla="val 14331426"/>
                <a:gd name="adj2" fmla="val 17596785"/>
              </a:avLst>
            </a:prstGeom>
            <a:ln w="3175">
              <a:solidFill>
                <a:schemeClr val="accent6"/>
              </a:solidFill>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4" name="Group 33">
              <a:extLst>
                <a:ext uri="{FF2B5EF4-FFF2-40B4-BE49-F238E27FC236}">
                  <a16:creationId xmlns:a16="http://schemas.microsoft.com/office/drawing/2014/main" id="{1BAF503F-95CC-466B-9A03-77C20D3F73B3}"/>
                </a:ext>
              </a:extLst>
            </p:cNvPr>
            <p:cNvGrpSpPr/>
            <p:nvPr/>
          </p:nvGrpSpPr>
          <p:grpSpPr>
            <a:xfrm>
              <a:off x="655071" y="1272919"/>
              <a:ext cx="1756689" cy="564692"/>
              <a:chOff x="319755" y="4350748"/>
              <a:chExt cx="2088994" cy="752923"/>
            </a:xfrm>
          </p:grpSpPr>
          <p:sp>
            <p:nvSpPr>
              <p:cNvPr id="35" name="TextBox 34">
                <a:extLst>
                  <a:ext uri="{FF2B5EF4-FFF2-40B4-BE49-F238E27FC236}">
                    <a16:creationId xmlns:a16="http://schemas.microsoft.com/office/drawing/2014/main" id="{4A7B4E04-E6B2-41FA-9BD4-23E2950B472C}"/>
                  </a:ext>
                </a:extLst>
              </p:cNvPr>
              <p:cNvSpPr txBox="1"/>
              <p:nvPr/>
            </p:nvSpPr>
            <p:spPr>
              <a:xfrm>
                <a:off x="319755" y="4350748"/>
                <a:ext cx="2088993" cy="430887"/>
              </a:xfrm>
              <a:prstGeom prst="rect">
                <a:avLst/>
              </a:prstGeom>
              <a:noFill/>
            </p:spPr>
            <p:txBody>
              <a:bodyPr wrap="square" lIns="0" rtlCol="0" anchor="b">
                <a:spAutoFit/>
              </a:bodyPr>
              <a:lstStyle/>
              <a:p>
                <a:pPr algn="ctr"/>
                <a:r>
                  <a:rPr lang="en-US" sz="1500" b="1" noProof="1">
                    <a:solidFill>
                      <a:schemeClr val="accent6"/>
                    </a:solidFill>
                  </a:rPr>
                  <a:t>Private Support</a:t>
                </a:r>
              </a:p>
            </p:txBody>
          </p:sp>
          <p:sp>
            <p:nvSpPr>
              <p:cNvPr id="36" name="Rectangle 35">
                <a:extLst>
                  <a:ext uri="{FF2B5EF4-FFF2-40B4-BE49-F238E27FC236}">
                    <a16:creationId xmlns:a16="http://schemas.microsoft.com/office/drawing/2014/main" id="{1BD526A1-2F93-4B81-BBD2-12DC80F7EA53}"/>
                  </a:ext>
                </a:extLst>
              </p:cNvPr>
              <p:cNvSpPr/>
              <p:nvPr/>
            </p:nvSpPr>
            <p:spPr>
              <a:xfrm>
                <a:off x="319756" y="4765116"/>
                <a:ext cx="2088993" cy="338555"/>
              </a:xfrm>
              <a:prstGeom prst="rect">
                <a:avLst/>
              </a:prstGeom>
            </p:spPr>
            <p:txBody>
              <a:bodyPr wrap="square" lIns="0">
                <a:spAutoFit/>
              </a:bodyPr>
              <a:lstStyle/>
              <a:p>
                <a:pPr>
                  <a:spcBef>
                    <a:spcPts val="900"/>
                  </a:spcBef>
                </a:pPr>
                <a:r>
                  <a:rPr lang="en-US" sz="1050" noProof="1"/>
                  <a:t>Philanthropy, Gifts &amp; Grants</a:t>
                </a:r>
              </a:p>
            </p:txBody>
          </p:sp>
        </p:grpSp>
        <p:grpSp>
          <p:nvGrpSpPr>
            <p:cNvPr id="37" name="Group 36">
              <a:extLst>
                <a:ext uri="{FF2B5EF4-FFF2-40B4-BE49-F238E27FC236}">
                  <a16:creationId xmlns:a16="http://schemas.microsoft.com/office/drawing/2014/main" id="{91F9E858-4A4D-4DE1-88A1-9C9F8A852DC2}"/>
                </a:ext>
              </a:extLst>
            </p:cNvPr>
            <p:cNvGrpSpPr/>
            <p:nvPr/>
          </p:nvGrpSpPr>
          <p:grpSpPr>
            <a:xfrm>
              <a:off x="6732240" y="1042089"/>
              <a:ext cx="1756689" cy="957107"/>
              <a:chOff x="319755" y="4042971"/>
              <a:chExt cx="2088994" cy="1276142"/>
            </a:xfrm>
          </p:grpSpPr>
          <p:sp>
            <p:nvSpPr>
              <p:cNvPr id="38" name="TextBox 37">
                <a:extLst>
                  <a:ext uri="{FF2B5EF4-FFF2-40B4-BE49-F238E27FC236}">
                    <a16:creationId xmlns:a16="http://schemas.microsoft.com/office/drawing/2014/main" id="{9F77E13A-8B53-4942-8C27-B9CCFD518C68}"/>
                  </a:ext>
                </a:extLst>
              </p:cNvPr>
              <p:cNvSpPr txBox="1"/>
              <p:nvPr/>
            </p:nvSpPr>
            <p:spPr>
              <a:xfrm>
                <a:off x="319755" y="4042971"/>
                <a:ext cx="2088993" cy="738664"/>
              </a:xfrm>
              <a:prstGeom prst="rect">
                <a:avLst/>
              </a:prstGeom>
              <a:noFill/>
            </p:spPr>
            <p:txBody>
              <a:bodyPr wrap="square" lIns="0" rtlCol="0" anchor="b">
                <a:spAutoFit/>
              </a:bodyPr>
              <a:lstStyle/>
              <a:p>
                <a:pPr algn="ctr"/>
                <a:r>
                  <a:rPr lang="en-US" sz="1500" b="1" noProof="1">
                    <a:solidFill>
                      <a:schemeClr val="accent1"/>
                    </a:solidFill>
                  </a:rPr>
                  <a:t>Colleges &amp; Academic Units</a:t>
                </a:r>
              </a:p>
            </p:txBody>
          </p:sp>
          <p:sp>
            <p:nvSpPr>
              <p:cNvPr id="39" name="Rectangle 38">
                <a:extLst>
                  <a:ext uri="{FF2B5EF4-FFF2-40B4-BE49-F238E27FC236}">
                    <a16:creationId xmlns:a16="http://schemas.microsoft.com/office/drawing/2014/main" id="{942BD135-9F18-4C16-A546-95949B3076AF}"/>
                  </a:ext>
                </a:extLst>
              </p:cNvPr>
              <p:cNvSpPr/>
              <p:nvPr/>
            </p:nvSpPr>
            <p:spPr>
              <a:xfrm>
                <a:off x="319756" y="4765116"/>
                <a:ext cx="2088993" cy="553997"/>
              </a:xfrm>
              <a:prstGeom prst="rect">
                <a:avLst/>
              </a:prstGeom>
            </p:spPr>
            <p:txBody>
              <a:bodyPr wrap="square" lIns="0">
                <a:spAutoFit/>
              </a:bodyPr>
              <a:lstStyle/>
              <a:p>
                <a:pPr>
                  <a:spcBef>
                    <a:spcPts val="900"/>
                  </a:spcBef>
                </a:pPr>
                <a:r>
                  <a:rPr lang="en-US" sz="1050" noProof="1"/>
                  <a:t>Advisory boards, Centers &amp; Institutes</a:t>
                </a:r>
              </a:p>
            </p:txBody>
          </p:sp>
        </p:grpSp>
        <p:grpSp>
          <p:nvGrpSpPr>
            <p:cNvPr id="40" name="Group 39">
              <a:extLst>
                <a:ext uri="{FF2B5EF4-FFF2-40B4-BE49-F238E27FC236}">
                  <a16:creationId xmlns:a16="http://schemas.microsoft.com/office/drawing/2014/main" id="{EB732C16-4355-4F57-B75D-27CB9EA57995}"/>
                </a:ext>
              </a:extLst>
            </p:cNvPr>
            <p:cNvGrpSpPr/>
            <p:nvPr/>
          </p:nvGrpSpPr>
          <p:grpSpPr>
            <a:xfrm>
              <a:off x="655071" y="3407684"/>
              <a:ext cx="1756689" cy="957107"/>
              <a:chOff x="319755" y="4042971"/>
              <a:chExt cx="2088994" cy="1276142"/>
            </a:xfrm>
          </p:grpSpPr>
          <p:sp>
            <p:nvSpPr>
              <p:cNvPr id="41" name="TextBox 40">
                <a:extLst>
                  <a:ext uri="{FF2B5EF4-FFF2-40B4-BE49-F238E27FC236}">
                    <a16:creationId xmlns:a16="http://schemas.microsoft.com/office/drawing/2014/main" id="{4E096C66-0812-43D3-B73A-181F1D41A4E3}"/>
                  </a:ext>
                </a:extLst>
              </p:cNvPr>
              <p:cNvSpPr txBox="1"/>
              <p:nvPr/>
            </p:nvSpPr>
            <p:spPr>
              <a:xfrm>
                <a:off x="319755" y="4042971"/>
                <a:ext cx="2088993" cy="738664"/>
              </a:xfrm>
              <a:prstGeom prst="rect">
                <a:avLst/>
              </a:prstGeom>
              <a:noFill/>
            </p:spPr>
            <p:txBody>
              <a:bodyPr wrap="square" lIns="0" rtlCol="0" anchor="b">
                <a:spAutoFit/>
              </a:bodyPr>
              <a:lstStyle/>
              <a:p>
                <a:pPr algn="ctr"/>
                <a:r>
                  <a:rPr lang="en-US" sz="1500" b="1" noProof="1">
                    <a:solidFill>
                      <a:schemeClr val="accent4">
                        <a:lumMod val="75000"/>
                      </a:schemeClr>
                    </a:solidFill>
                  </a:rPr>
                  <a:t>Business Services</a:t>
                </a:r>
              </a:p>
            </p:txBody>
          </p:sp>
          <p:sp>
            <p:nvSpPr>
              <p:cNvPr id="42" name="Rectangle 41">
                <a:extLst>
                  <a:ext uri="{FF2B5EF4-FFF2-40B4-BE49-F238E27FC236}">
                    <a16:creationId xmlns:a16="http://schemas.microsoft.com/office/drawing/2014/main" id="{45FB6609-A2FA-4D51-A6AA-D7AE5E92DB4C}"/>
                  </a:ext>
                </a:extLst>
              </p:cNvPr>
              <p:cNvSpPr/>
              <p:nvPr/>
            </p:nvSpPr>
            <p:spPr>
              <a:xfrm>
                <a:off x="319756" y="4765116"/>
                <a:ext cx="2088993" cy="553997"/>
              </a:xfrm>
              <a:prstGeom prst="rect">
                <a:avLst/>
              </a:prstGeom>
            </p:spPr>
            <p:txBody>
              <a:bodyPr wrap="square" lIns="0">
                <a:spAutoFit/>
              </a:bodyPr>
              <a:lstStyle/>
              <a:p>
                <a:pPr>
                  <a:spcBef>
                    <a:spcPts val="900"/>
                  </a:spcBef>
                </a:pPr>
                <a:r>
                  <a:rPr lang="en-US" sz="1050" noProof="1"/>
                  <a:t>Executive &amp; continuing education, consulting</a:t>
                </a:r>
              </a:p>
            </p:txBody>
          </p:sp>
        </p:grpSp>
        <p:grpSp>
          <p:nvGrpSpPr>
            <p:cNvPr id="43" name="Group 42">
              <a:extLst>
                <a:ext uri="{FF2B5EF4-FFF2-40B4-BE49-F238E27FC236}">
                  <a16:creationId xmlns:a16="http://schemas.microsoft.com/office/drawing/2014/main" id="{832C7AAD-3429-4C1C-B3A3-B0E365F9E651}"/>
                </a:ext>
              </a:extLst>
            </p:cNvPr>
            <p:cNvGrpSpPr/>
            <p:nvPr/>
          </p:nvGrpSpPr>
          <p:grpSpPr>
            <a:xfrm>
              <a:off x="6732239" y="3407684"/>
              <a:ext cx="1836203" cy="957107"/>
              <a:chOff x="319754" y="4042971"/>
              <a:chExt cx="2183549" cy="1276142"/>
            </a:xfrm>
          </p:grpSpPr>
          <p:sp>
            <p:nvSpPr>
              <p:cNvPr id="44" name="TextBox 43">
                <a:extLst>
                  <a:ext uri="{FF2B5EF4-FFF2-40B4-BE49-F238E27FC236}">
                    <a16:creationId xmlns:a16="http://schemas.microsoft.com/office/drawing/2014/main" id="{6F70C73F-3B96-4259-8CD2-3899B7E69A5D}"/>
                  </a:ext>
                </a:extLst>
              </p:cNvPr>
              <p:cNvSpPr txBox="1"/>
              <p:nvPr/>
            </p:nvSpPr>
            <p:spPr>
              <a:xfrm>
                <a:off x="319754" y="4042971"/>
                <a:ext cx="2183549" cy="738664"/>
              </a:xfrm>
              <a:prstGeom prst="rect">
                <a:avLst/>
              </a:prstGeom>
              <a:noFill/>
            </p:spPr>
            <p:txBody>
              <a:bodyPr wrap="square" lIns="0" rtlCol="0" anchor="b">
                <a:spAutoFit/>
              </a:bodyPr>
              <a:lstStyle/>
              <a:p>
                <a:pPr algn="ctr"/>
                <a:r>
                  <a:rPr lang="en-US" sz="1500" b="1" noProof="1">
                    <a:solidFill>
                      <a:schemeClr val="accent3"/>
                    </a:solidFill>
                  </a:rPr>
                  <a:t>Commercialization &amp; Licensing</a:t>
                </a:r>
              </a:p>
            </p:txBody>
          </p:sp>
          <p:sp>
            <p:nvSpPr>
              <p:cNvPr id="45" name="Rectangle 44">
                <a:extLst>
                  <a:ext uri="{FF2B5EF4-FFF2-40B4-BE49-F238E27FC236}">
                    <a16:creationId xmlns:a16="http://schemas.microsoft.com/office/drawing/2014/main" id="{38030459-5DA9-47AB-B6BB-9C26ECB23F20}"/>
                  </a:ext>
                </a:extLst>
              </p:cNvPr>
              <p:cNvSpPr/>
              <p:nvPr/>
            </p:nvSpPr>
            <p:spPr>
              <a:xfrm>
                <a:off x="319756" y="4765116"/>
                <a:ext cx="2088993" cy="553997"/>
              </a:xfrm>
              <a:prstGeom prst="rect">
                <a:avLst/>
              </a:prstGeom>
            </p:spPr>
            <p:txBody>
              <a:bodyPr wrap="square" lIns="0">
                <a:spAutoFit/>
              </a:bodyPr>
              <a:lstStyle/>
              <a:p>
                <a:pPr>
                  <a:spcBef>
                    <a:spcPts val="900"/>
                  </a:spcBef>
                </a:pPr>
                <a:r>
                  <a:rPr lang="en-US" sz="1050" noProof="1"/>
                  <a:t>UA-CR partners with MSU Innovation Center </a:t>
                </a:r>
              </a:p>
            </p:txBody>
          </p:sp>
        </p:grpSp>
        <p:grpSp>
          <p:nvGrpSpPr>
            <p:cNvPr id="46" name="Group 45">
              <a:extLst>
                <a:ext uri="{FF2B5EF4-FFF2-40B4-BE49-F238E27FC236}">
                  <a16:creationId xmlns:a16="http://schemas.microsoft.com/office/drawing/2014/main" id="{E161457B-8832-4761-905C-5306DC8908B2}"/>
                </a:ext>
              </a:extLst>
            </p:cNvPr>
            <p:cNvGrpSpPr/>
            <p:nvPr/>
          </p:nvGrpSpPr>
          <p:grpSpPr>
            <a:xfrm>
              <a:off x="655071" y="2369090"/>
              <a:ext cx="1756689" cy="726274"/>
              <a:chOff x="319755" y="4350748"/>
              <a:chExt cx="2088994" cy="968366"/>
            </a:xfrm>
          </p:grpSpPr>
          <p:sp>
            <p:nvSpPr>
              <p:cNvPr id="47" name="TextBox 46">
                <a:extLst>
                  <a:ext uri="{FF2B5EF4-FFF2-40B4-BE49-F238E27FC236}">
                    <a16:creationId xmlns:a16="http://schemas.microsoft.com/office/drawing/2014/main" id="{33783A39-031D-418F-965B-9363974D75D9}"/>
                  </a:ext>
                </a:extLst>
              </p:cNvPr>
              <p:cNvSpPr txBox="1"/>
              <p:nvPr/>
            </p:nvSpPr>
            <p:spPr>
              <a:xfrm>
                <a:off x="319755" y="4350748"/>
                <a:ext cx="2088993" cy="430887"/>
              </a:xfrm>
              <a:prstGeom prst="rect">
                <a:avLst/>
              </a:prstGeom>
              <a:noFill/>
            </p:spPr>
            <p:txBody>
              <a:bodyPr wrap="square" lIns="0" rtlCol="0" anchor="b">
                <a:spAutoFit/>
              </a:bodyPr>
              <a:lstStyle/>
              <a:p>
                <a:pPr algn="ctr"/>
                <a:r>
                  <a:rPr lang="en-US" sz="1500" b="1" noProof="1">
                    <a:solidFill>
                      <a:schemeClr val="accent5"/>
                    </a:solidFill>
                  </a:rPr>
                  <a:t>Talent</a:t>
                </a:r>
              </a:p>
            </p:txBody>
          </p:sp>
          <p:sp>
            <p:nvSpPr>
              <p:cNvPr id="48" name="Rectangle 47">
                <a:extLst>
                  <a:ext uri="{FF2B5EF4-FFF2-40B4-BE49-F238E27FC236}">
                    <a16:creationId xmlns:a16="http://schemas.microsoft.com/office/drawing/2014/main" id="{7D60AEED-10F8-4C6C-958A-06810B5B5EE7}"/>
                  </a:ext>
                </a:extLst>
              </p:cNvPr>
              <p:cNvSpPr/>
              <p:nvPr/>
            </p:nvSpPr>
            <p:spPr>
              <a:xfrm>
                <a:off x="319756" y="4765116"/>
                <a:ext cx="2088993" cy="553998"/>
              </a:xfrm>
              <a:prstGeom prst="rect">
                <a:avLst/>
              </a:prstGeom>
            </p:spPr>
            <p:txBody>
              <a:bodyPr wrap="square" lIns="0">
                <a:spAutoFit/>
              </a:bodyPr>
              <a:lstStyle/>
              <a:p>
                <a:pPr>
                  <a:spcBef>
                    <a:spcPts val="900"/>
                  </a:spcBef>
                </a:pPr>
                <a:r>
                  <a:rPr lang="en-US" sz="1050" noProof="1"/>
                  <a:t>Student recruiting &amp; engagement.</a:t>
                </a:r>
              </a:p>
            </p:txBody>
          </p:sp>
        </p:grpSp>
        <p:grpSp>
          <p:nvGrpSpPr>
            <p:cNvPr id="49" name="Group 48">
              <a:extLst>
                <a:ext uri="{FF2B5EF4-FFF2-40B4-BE49-F238E27FC236}">
                  <a16:creationId xmlns:a16="http://schemas.microsoft.com/office/drawing/2014/main" id="{685623CC-B2BF-4DE5-AEE3-144CC270A435}"/>
                </a:ext>
              </a:extLst>
            </p:cNvPr>
            <p:cNvGrpSpPr/>
            <p:nvPr/>
          </p:nvGrpSpPr>
          <p:grpSpPr>
            <a:xfrm>
              <a:off x="6732240" y="2128636"/>
              <a:ext cx="1756689" cy="957107"/>
              <a:chOff x="319755" y="4042971"/>
              <a:chExt cx="2088994" cy="1276142"/>
            </a:xfrm>
          </p:grpSpPr>
          <p:sp>
            <p:nvSpPr>
              <p:cNvPr id="50" name="TextBox 49">
                <a:extLst>
                  <a:ext uri="{FF2B5EF4-FFF2-40B4-BE49-F238E27FC236}">
                    <a16:creationId xmlns:a16="http://schemas.microsoft.com/office/drawing/2014/main" id="{A15FB720-B95B-457B-AEEC-D1F88DD4324C}"/>
                  </a:ext>
                </a:extLst>
              </p:cNvPr>
              <p:cNvSpPr txBox="1"/>
              <p:nvPr/>
            </p:nvSpPr>
            <p:spPr>
              <a:xfrm>
                <a:off x="319755" y="4042971"/>
                <a:ext cx="2088993" cy="738664"/>
              </a:xfrm>
              <a:prstGeom prst="rect">
                <a:avLst/>
              </a:prstGeom>
              <a:noFill/>
            </p:spPr>
            <p:txBody>
              <a:bodyPr wrap="square" lIns="0" rtlCol="0" anchor="b">
                <a:spAutoFit/>
              </a:bodyPr>
              <a:lstStyle/>
              <a:p>
                <a:pPr algn="ctr"/>
                <a:r>
                  <a:rPr lang="en-US" sz="1500" b="1" noProof="1">
                    <a:solidFill>
                      <a:schemeClr val="accent2"/>
                    </a:solidFill>
                  </a:rPr>
                  <a:t>Research Collaborations</a:t>
                </a:r>
              </a:p>
            </p:txBody>
          </p:sp>
          <p:sp>
            <p:nvSpPr>
              <p:cNvPr id="51" name="Rectangle 50">
                <a:extLst>
                  <a:ext uri="{FF2B5EF4-FFF2-40B4-BE49-F238E27FC236}">
                    <a16:creationId xmlns:a16="http://schemas.microsoft.com/office/drawing/2014/main" id="{939BD171-ED8E-453B-9B71-87F0926808BA}"/>
                  </a:ext>
                </a:extLst>
              </p:cNvPr>
              <p:cNvSpPr/>
              <p:nvPr/>
            </p:nvSpPr>
            <p:spPr>
              <a:xfrm>
                <a:off x="319756" y="4765116"/>
                <a:ext cx="2088993" cy="553997"/>
              </a:xfrm>
              <a:prstGeom prst="rect">
                <a:avLst/>
              </a:prstGeom>
            </p:spPr>
            <p:txBody>
              <a:bodyPr wrap="square" lIns="0">
                <a:spAutoFit/>
              </a:bodyPr>
              <a:lstStyle/>
              <a:p>
                <a:pPr>
                  <a:spcBef>
                    <a:spcPts val="900"/>
                  </a:spcBef>
                </a:pPr>
                <a:r>
                  <a:rPr lang="en-US" sz="1050" noProof="1"/>
                  <a:t>UA-CR partners with MSU Business Connect </a:t>
                </a:r>
              </a:p>
            </p:txBody>
          </p:sp>
        </p:grpSp>
        <p:sp>
          <p:nvSpPr>
            <p:cNvPr id="52" name="Oval 51">
              <a:extLst>
                <a:ext uri="{FF2B5EF4-FFF2-40B4-BE49-F238E27FC236}">
                  <a16:creationId xmlns:a16="http://schemas.microsoft.com/office/drawing/2014/main" id="{351D1B2D-644D-45A0-B3AD-F9E7BC455DE7}"/>
                </a:ext>
              </a:extLst>
            </p:cNvPr>
            <p:cNvSpPr/>
            <p:nvPr/>
          </p:nvSpPr>
          <p:spPr>
            <a:xfrm>
              <a:off x="3626008" y="2034738"/>
              <a:ext cx="1890791" cy="1890791"/>
            </a:xfrm>
            <a:prstGeom prst="ellipse">
              <a:avLst/>
            </a:prstGeom>
            <a:gradFill>
              <a:gsLst>
                <a:gs pos="0">
                  <a:schemeClr val="bg1">
                    <a:lumMod val="85000"/>
                  </a:schemeClr>
                </a:gs>
                <a:gs pos="35000">
                  <a:schemeClr val="bg1">
                    <a:lumMod val="95000"/>
                  </a:schemeClr>
                </a:gs>
                <a:gs pos="100000">
                  <a:schemeClr val="bg1"/>
                </a:gs>
              </a:gsLst>
            </a:gradFill>
            <a:ln>
              <a:noFill/>
            </a:ln>
            <a:effectLst>
              <a:outerShdw blurRad="165100" dist="254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en-US" b="1" cap="all" dirty="0">
                  <a:solidFill>
                    <a:schemeClr val="tx1">
                      <a:lumMod val="75000"/>
                    </a:schemeClr>
                  </a:solidFill>
                </a:rPr>
                <a:t>Corporate relations</a:t>
              </a:r>
            </a:p>
          </p:txBody>
        </p:sp>
        <p:pic>
          <p:nvPicPr>
            <p:cNvPr id="53" name="Graphic 52" descr="Head with gears">
              <a:extLst>
                <a:ext uri="{FF2B5EF4-FFF2-40B4-BE49-F238E27FC236}">
                  <a16:creationId xmlns:a16="http://schemas.microsoft.com/office/drawing/2014/main" id="{E8F2D658-47A9-4F3F-913A-1064ADEBBCC0}"/>
                </a:ext>
              </a:extLst>
            </p:cNvPr>
            <p:cNvPicPr>
              <a:picLocks noChangeAspect="1"/>
            </p:cNvPicPr>
            <p:nvPr/>
          </p:nvPicPr>
          <p:blipFill>
            <a:blip r:embed="rId3">
              <a:alphaModFix amt="8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25679" y="2422640"/>
              <a:ext cx="412398" cy="412398"/>
            </a:xfrm>
            <a:prstGeom prst="rect">
              <a:avLst/>
            </a:prstGeom>
          </p:spPr>
        </p:pic>
        <p:pic>
          <p:nvPicPr>
            <p:cNvPr id="54" name="Picture 53">
              <a:extLst>
                <a:ext uri="{FF2B5EF4-FFF2-40B4-BE49-F238E27FC236}">
                  <a16:creationId xmlns:a16="http://schemas.microsoft.com/office/drawing/2014/main" id="{A3FC569A-FDC2-49B8-AD29-704078A02295}"/>
                </a:ext>
              </a:extLst>
            </p:cNvPr>
            <p:cNvPicPr>
              <a:picLocks noChangeAspect="1"/>
            </p:cNvPicPr>
            <p:nvPr/>
          </p:nvPicPr>
          <p:blipFill>
            <a:blip r:embed="rId5">
              <a:alphaModFix amt="35000"/>
            </a:blip>
            <a:stretch>
              <a:fillRect/>
            </a:stretch>
          </p:blipFill>
          <p:spPr>
            <a:xfrm>
              <a:off x="128232" y="1391745"/>
              <a:ext cx="425477" cy="226921"/>
            </a:xfrm>
            <a:prstGeom prst="rect">
              <a:avLst/>
            </a:prstGeom>
          </p:spPr>
        </p:pic>
        <p:pic>
          <p:nvPicPr>
            <p:cNvPr id="55" name="Picture 54">
              <a:extLst>
                <a:ext uri="{FF2B5EF4-FFF2-40B4-BE49-F238E27FC236}">
                  <a16:creationId xmlns:a16="http://schemas.microsoft.com/office/drawing/2014/main" id="{D882E362-C250-41DA-A56E-2F328A1A90A4}"/>
                </a:ext>
              </a:extLst>
            </p:cNvPr>
            <p:cNvPicPr>
              <a:picLocks noChangeAspect="1"/>
            </p:cNvPicPr>
            <p:nvPr/>
          </p:nvPicPr>
          <p:blipFill>
            <a:blip r:embed="rId6">
              <a:alphaModFix amt="50000"/>
            </a:blip>
            <a:stretch>
              <a:fillRect/>
            </a:stretch>
          </p:blipFill>
          <p:spPr>
            <a:xfrm>
              <a:off x="8511729" y="3503759"/>
              <a:ext cx="440299" cy="319338"/>
            </a:xfrm>
            <a:prstGeom prst="rect">
              <a:avLst/>
            </a:prstGeom>
          </p:spPr>
        </p:pic>
        <p:pic>
          <p:nvPicPr>
            <p:cNvPr id="56" name="Picture 55">
              <a:extLst>
                <a:ext uri="{FF2B5EF4-FFF2-40B4-BE49-F238E27FC236}">
                  <a16:creationId xmlns:a16="http://schemas.microsoft.com/office/drawing/2014/main" id="{E9E126AD-48C9-4DD8-9B7C-56B6F08D7B2C}"/>
                </a:ext>
              </a:extLst>
            </p:cNvPr>
            <p:cNvPicPr>
              <a:picLocks noChangeAspect="1"/>
            </p:cNvPicPr>
            <p:nvPr/>
          </p:nvPicPr>
          <p:blipFill>
            <a:blip r:embed="rId7">
              <a:alphaModFix amt="50000"/>
            </a:blip>
            <a:stretch>
              <a:fillRect/>
            </a:stretch>
          </p:blipFill>
          <p:spPr>
            <a:xfrm>
              <a:off x="130769" y="3442660"/>
              <a:ext cx="420402" cy="466544"/>
            </a:xfrm>
            <a:prstGeom prst="rect">
              <a:avLst/>
            </a:prstGeom>
          </p:spPr>
        </p:pic>
        <p:pic>
          <p:nvPicPr>
            <p:cNvPr id="57" name="Picture 56">
              <a:extLst>
                <a:ext uri="{FF2B5EF4-FFF2-40B4-BE49-F238E27FC236}">
                  <a16:creationId xmlns:a16="http://schemas.microsoft.com/office/drawing/2014/main" id="{9C3BC4FC-5300-4ED1-9967-4A1318C26625}"/>
                </a:ext>
              </a:extLst>
            </p:cNvPr>
            <p:cNvPicPr>
              <a:picLocks noChangeAspect="1"/>
            </p:cNvPicPr>
            <p:nvPr/>
          </p:nvPicPr>
          <p:blipFill>
            <a:blip r:embed="rId8">
              <a:alphaModFix amt="50000"/>
            </a:blip>
            <a:stretch>
              <a:fillRect/>
            </a:stretch>
          </p:blipFill>
          <p:spPr>
            <a:xfrm>
              <a:off x="120630" y="2466853"/>
              <a:ext cx="440680" cy="323165"/>
            </a:xfrm>
            <a:prstGeom prst="rect">
              <a:avLst/>
            </a:prstGeom>
          </p:spPr>
        </p:pic>
        <p:pic>
          <p:nvPicPr>
            <p:cNvPr id="58" name="Picture 57">
              <a:extLst>
                <a:ext uri="{FF2B5EF4-FFF2-40B4-BE49-F238E27FC236}">
                  <a16:creationId xmlns:a16="http://schemas.microsoft.com/office/drawing/2014/main" id="{5472F99B-6865-47E3-8987-647614901763}"/>
                </a:ext>
              </a:extLst>
            </p:cNvPr>
            <p:cNvPicPr>
              <a:picLocks noChangeAspect="1"/>
            </p:cNvPicPr>
            <p:nvPr/>
          </p:nvPicPr>
          <p:blipFill>
            <a:blip r:embed="rId9">
              <a:alphaModFix amt="50000"/>
            </a:blip>
            <a:stretch>
              <a:fillRect/>
            </a:stretch>
          </p:blipFill>
          <p:spPr>
            <a:xfrm>
              <a:off x="8502875" y="1179914"/>
              <a:ext cx="458007" cy="458007"/>
            </a:xfrm>
            <a:prstGeom prst="rect">
              <a:avLst/>
            </a:prstGeom>
          </p:spPr>
        </p:pic>
      </p:grpSp>
    </p:spTree>
    <p:extLst>
      <p:ext uri="{BB962C8B-B14F-4D97-AF65-F5344CB8AC3E}">
        <p14:creationId xmlns:p14="http://schemas.microsoft.com/office/powerpoint/2010/main" val="39552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1A1256A-C0B6-4245-BB88-C9585E0389B3}"/>
              </a:ext>
            </a:extLst>
          </p:cNvPr>
          <p:cNvSpPr txBox="1"/>
          <p:nvPr/>
        </p:nvSpPr>
        <p:spPr>
          <a:xfrm>
            <a:off x="153614" y="971312"/>
            <a:ext cx="4436650" cy="1384995"/>
          </a:xfrm>
          <a:prstGeom prst="rect">
            <a:avLst/>
          </a:prstGeom>
          <a:noFill/>
        </p:spPr>
        <p:txBody>
          <a:bodyPr wrap="square">
            <a:spAutoFit/>
          </a:bodyPr>
          <a:lstStyle/>
          <a:p>
            <a:r>
              <a:rPr lang="en-US" altLang="en-US" sz="1400" b="1" dirty="0">
                <a:solidFill>
                  <a:srgbClr val="18453B"/>
                </a:solidFill>
                <a:latin typeface="+mn-lt"/>
              </a:rPr>
              <a:t>Corporate Relations Goals:</a:t>
            </a:r>
          </a:p>
          <a:p>
            <a:pPr marL="342900" indent="-342900">
              <a:buFont typeface="+mj-lt"/>
              <a:buAutoNum type="arabicPeriod"/>
            </a:pPr>
            <a:r>
              <a:rPr lang="en-US" altLang="en-US" sz="1400" dirty="0">
                <a:latin typeface="+mn-lt"/>
              </a:rPr>
              <a:t>Raise awareness of MSU</a:t>
            </a:r>
          </a:p>
          <a:p>
            <a:pPr marL="342900" indent="-342900">
              <a:buFont typeface="+mj-lt"/>
              <a:buAutoNum type="arabicPeriod"/>
            </a:pPr>
            <a:r>
              <a:rPr lang="en-US" altLang="en-US" sz="1400" dirty="0">
                <a:latin typeface="+mn-lt"/>
              </a:rPr>
              <a:t>Increase corporate and corporate foundation giving</a:t>
            </a:r>
          </a:p>
          <a:p>
            <a:pPr marL="342900" indent="-342900">
              <a:buFont typeface="+mj-lt"/>
              <a:buAutoNum type="arabicPeriod"/>
            </a:pPr>
            <a:r>
              <a:rPr lang="en-US" altLang="en-US" sz="1400" dirty="0">
                <a:latin typeface="+mn-lt"/>
              </a:rPr>
              <a:t>Foster interdisciplinary collaborations</a:t>
            </a:r>
          </a:p>
          <a:p>
            <a:pPr marL="342900" indent="-342900">
              <a:buFont typeface="+mj-lt"/>
              <a:buAutoNum type="arabicPeriod"/>
            </a:pPr>
            <a:r>
              <a:rPr lang="en-US" altLang="en-US" sz="1400" dirty="0">
                <a:latin typeface="+mn-lt"/>
              </a:rPr>
              <a:t>Build a communication plan to highlight corporate partnerships</a:t>
            </a:r>
          </a:p>
        </p:txBody>
      </p:sp>
      <p:sp>
        <p:nvSpPr>
          <p:cNvPr id="5" name="TextBox 3">
            <a:extLst>
              <a:ext uri="{FF2B5EF4-FFF2-40B4-BE49-F238E27FC236}">
                <a16:creationId xmlns:a16="http://schemas.microsoft.com/office/drawing/2014/main" id="{03C5CD43-C66D-4A74-88EE-21E3E340ACA4}"/>
              </a:ext>
            </a:extLst>
          </p:cNvPr>
          <p:cNvSpPr txBox="1">
            <a:spLocks noChangeArrowheads="1"/>
          </p:cNvSpPr>
          <p:nvPr/>
        </p:nvSpPr>
        <p:spPr bwMode="auto">
          <a:xfrm>
            <a:off x="153614" y="4284462"/>
            <a:ext cx="535405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285750" indent="-285750">
              <a:buFont typeface="Arial" panose="020B0604020202020204" pitchFamily="34" charset="0"/>
              <a:buChar char="•"/>
            </a:pPr>
            <a:r>
              <a:rPr lang="en-US" altLang="en-US" sz="1400" dirty="0">
                <a:latin typeface="+mn-lt"/>
              </a:rPr>
              <a:t>Gifts can take 12-18 months to actuate</a:t>
            </a:r>
          </a:p>
          <a:p>
            <a:pPr marL="285750" indent="-285750">
              <a:buFont typeface="Arial" panose="020B0604020202020204" pitchFamily="34" charset="0"/>
              <a:buChar char="•"/>
            </a:pPr>
            <a:r>
              <a:rPr lang="en-US" altLang="en-US" sz="1400" dirty="0">
                <a:latin typeface="+mn-lt"/>
              </a:rPr>
              <a:t>Funding can enhance existing programs or help start new programs </a:t>
            </a:r>
          </a:p>
          <a:p>
            <a:pPr marL="285750" indent="-285750">
              <a:buFont typeface="Arial" panose="020B0604020202020204" pitchFamily="34" charset="0"/>
              <a:buChar char="•"/>
            </a:pPr>
            <a:r>
              <a:rPr lang="en-US" altLang="en-US" sz="1400" dirty="0">
                <a:latin typeface="+mn-lt"/>
              </a:rPr>
              <a:t>Funding is generally for 1-2 years and non-renewable</a:t>
            </a:r>
          </a:p>
        </p:txBody>
      </p:sp>
      <p:sp>
        <p:nvSpPr>
          <p:cNvPr id="11" name="TextBox 10">
            <a:extLst>
              <a:ext uri="{FF2B5EF4-FFF2-40B4-BE49-F238E27FC236}">
                <a16:creationId xmlns:a16="http://schemas.microsoft.com/office/drawing/2014/main" id="{A39B95AA-ED7F-4706-A591-0F4569A11955}"/>
              </a:ext>
            </a:extLst>
          </p:cNvPr>
          <p:cNvSpPr txBox="1"/>
          <p:nvPr/>
        </p:nvSpPr>
        <p:spPr>
          <a:xfrm>
            <a:off x="4529672" y="971312"/>
            <a:ext cx="4590263" cy="1384995"/>
          </a:xfrm>
          <a:prstGeom prst="rect">
            <a:avLst/>
          </a:prstGeom>
          <a:noFill/>
        </p:spPr>
        <p:txBody>
          <a:bodyPr wrap="square">
            <a:spAutoFit/>
          </a:bodyPr>
          <a:lstStyle/>
          <a:p>
            <a:r>
              <a:rPr lang="en-US" altLang="en-US" sz="1400" b="1" dirty="0">
                <a:solidFill>
                  <a:srgbClr val="18453B"/>
                </a:solidFill>
                <a:latin typeface="+mn-lt"/>
              </a:rPr>
              <a:t>How can we help?</a:t>
            </a:r>
          </a:p>
          <a:p>
            <a:pPr marL="228600" indent="-228600">
              <a:buFontTx/>
              <a:buAutoNum type="arabicPeriod"/>
            </a:pPr>
            <a:r>
              <a:rPr lang="en-US" altLang="en-US" sz="1400" dirty="0">
                <a:latin typeface="+mn-lt"/>
              </a:rPr>
              <a:t>Raise awareness across campus and foster  collaboration</a:t>
            </a:r>
          </a:p>
          <a:p>
            <a:r>
              <a:rPr lang="en-US" altLang="en-US" sz="1400" dirty="0">
                <a:latin typeface="+mn-lt"/>
              </a:rPr>
              <a:t>2.   Provide you with insight regarding corporate </a:t>
            </a:r>
          </a:p>
          <a:p>
            <a:r>
              <a:rPr lang="en-US" altLang="en-US" sz="1400" dirty="0">
                <a:latin typeface="+mn-lt"/>
              </a:rPr>
              <a:t>      partners and their current funding (if any)</a:t>
            </a:r>
          </a:p>
          <a:p>
            <a:pPr marL="228600" indent="-228600">
              <a:buAutoNum type="arabicPeriod" startAt="3"/>
            </a:pPr>
            <a:r>
              <a:rPr lang="en-US" altLang="en-US" sz="1400" dirty="0">
                <a:latin typeface="+mn-lt"/>
              </a:rPr>
              <a:t>Coach you on strategy and proposal development</a:t>
            </a:r>
          </a:p>
          <a:p>
            <a:pPr marL="228600" indent="-228600">
              <a:buAutoNum type="arabicPeriod" startAt="3"/>
            </a:pPr>
            <a:r>
              <a:rPr lang="en-US" altLang="en-US" sz="1400" dirty="0">
                <a:latin typeface="+mn-lt"/>
              </a:rPr>
              <a:t>Plan and coordinate site visits</a:t>
            </a:r>
          </a:p>
        </p:txBody>
      </p:sp>
      <p:sp>
        <p:nvSpPr>
          <p:cNvPr id="2" name="Title 1">
            <a:extLst>
              <a:ext uri="{FF2B5EF4-FFF2-40B4-BE49-F238E27FC236}">
                <a16:creationId xmlns:a16="http://schemas.microsoft.com/office/drawing/2014/main" id="{D368F372-9830-4C1D-BAE2-3B776F70AFE2}"/>
              </a:ext>
            </a:extLst>
          </p:cNvPr>
          <p:cNvSpPr>
            <a:spLocks noGrp="1"/>
          </p:cNvSpPr>
          <p:nvPr>
            <p:ph type="title"/>
          </p:nvPr>
        </p:nvSpPr>
        <p:spPr>
          <a:xfrm>
            <a:off x="0" y="540719"/>
            <a:ext cx="8229600" cy="360175"/>
          </a:xfrm>
        </p:spPr>
        <p:txBody>
          <a:bodyPr>
            <a:normAutofit fontScale="90000"/>
          </a:bodyPr>
          <a:lstStyle/>
          <a:p>
            <a:r>
              <a:rPr lang="en-US" altLang="en-US" sz="2800" dirty="0"/>
              <a:t>Corporate Relations Funding Facts</a:t>
            </a:r>
            <a:endParaRPr lang="en-US" dirty="0"/>
          </a:p>
        </p:txBody>
      </p:sp>
      <p:pic>
        <p:nvPicPr>
          <p:cNvPr id="3" name="Picture 2" descr="Diagram serializing grant decision process:&#10;1. Concept, Purpose, Ultimate Goal&#10;2. Specific Need being addressed&#10;3. Justification for proposal (including resources available)&#10;4. Evaluation of success (SMART goals: Specific, Measurable, Achievable, Relevant, Time-Bound&#10;5. Sustainability plan post-funding period">
            <a:extLst>
              <a:ext uri="{FF2B5EF4-FFF2-40B4-BE49-F238E27FC236}">
                <a16:creationId xmlns:a16="http://schemas.microsoft.com/office/drawing/2014/main" id="{A09C81EF-E02E-4343-9CE7-4128342666BB}"/>
              </a:ext>
            </a:extLst>
          </p:cNvPr>
          <p:cNvPicPr>
            <a:picLocks noChangeAspect="1"/>
          </p:cNvPicPr>
          <p:nvPr/>
        </p:nvPicPr>
        <p:blipFill>
          <a:blip r:embed="rId3"/>
          <a:stretch>
            <a:fillRect/>
          </a:stretch>
        </p:blipFill>
        <p:spPr>
          <a:xfrm>
            <a:off x="697355" y="1745260"/>
            <a:ext cx="7664634" cy="3079439"/>
          </a:xfrm>
          <a:prstGeom prst="rect">
            <a:avLst/>
          </a:prstGeom>
        </p:spPr>
      </p:pic>
      <p:sp>
        <p:nvSpPr>
          <p:cNvPr id="10" name="TextBox 9">
            <a:extLst>
              <a:ext uri="{FF2B5EF4-FFF2-40B4-BE49-F238E27FC236}">
                <a16:creationId xmlns:a16="http://schemas.microsoft.com/office/drawing/2014/main" id="{355BB664-B8F0-4B0E-A709-CE4738E5B8A6}"/>
              </a:ext>
            </a:extLst>
          </p:cNvPr>
          <p:cNvSpPr txBox="1"/>
          <p:nvPr/>
        </p:nvSpPr>
        <p:spPr>
          <a:xfrm>
            <a:off x="6051406" y="4330628"/>
            <a:ext cx="2647425" cy="646331"/>
          </a:xfrm>
          <a:prstGeom prst="rect">
            <a:avLst/>
          </a:prstGeom>
          <a:noFill/>
        </p:spPr>
        <p:txBody>
          <a:bodyPr wrap="square">
            <a:spAutoFit/>
          </a:bodyPr>
          <a:lstStyle/>
          <a:p>
            <a:pPr algn="ctr"/>
            <a:r>
              <a:rPr lang="en-US" i="1" dirty="0">
                <a:latin typeface="+mn-lt"/>
              </a:rPr>
              <a:t>Think beyond the funding to the relationship!</a:t>
            </a:r>
          </a:p>
        </p:txBody>
      </p:sp>
    </p:spTree>
    <p:extLst>
      <p:ext uri="{BB962C8B-B14F-4D97-AF65-F5344CB8AC3E}">
        <p14:creationId xmlns:p14="http://schemas.microsoft.com/office/powerpoint/2010/main" val="238461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2C8E-3CB9-2B4F-B0E6-4F3D257B15ED}"/>
              </a:ext>
            </a:extLst>
          </p:cNvPr>
          <p:cNvSpPr>
            <a:spLocks noGrp="1"/>
          </p:cNvSpPr>
          <p:nvPr>
            <p:ph type="title"/>
          </p:nvPr>
        </p:nvSpPr>
        <p:spPr>
          <a:xfrm>
            <a:off x="457200" y="536381"/>
            <a:ext cx="8229600" cy="360175"/>
          </a:xfrm>
        </p:spPr>
        <p:txBody>
          <a:bodyPr>
            <a:normAutofit fontScale="90000"/>
          </a:bodyPr>
          <a:lstStyle/>
          <a:p>
            <a:r>
              <a:rPr lang="en-US" dirty="0"/>
              <a:t>CORPORATE RELATIONS TEAM</a:t>
            </a:r>
          </a:p>
        </p:txBody>
      </p:sp>
      <p:sp>
        <p:nvSpPr>
          <p:cNvPr id="5" name="Arrow: Left-Right 4">
            <a:extLst>
              <a:ext uri="{FF2B5EF4-FFF2-40B4-BE49-F238E27FC236}">
                <a16:creationId xmlns:a16="http://schemas.microsoft.com/office/drawing/2014/main" id="{8A50756C-1C48-45B1-8217-81E2A5464EBC}"/>
              </a:ext>
              <a:ext uri="{C183D7F6-B498-43B3-948B-1728B52AA6E4}">
                <adec:decorative xmlns:adec="http://schemas.microsoft.com/office/drawing/2017/decorative" val="1"/>
              </a:ext>
            </a:extLst>
          </p:cNvPr>
          <p:cNvSpPr/>
          <p:nvPr/>
        </p:nvSpPr>
        <p:spPr>
          <a:xfrm>
            <a:off x="457200" y="977303"/>
            <a:ext cx="8229600" cy="45719"/>
          </a:xfrm>
          <a:prstGeom prst="leftRightArrow">
            <a:avLst/>
          </a:prstGeom>
          <a:solidFill>
            <a:srgbClr val="1845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32" name="Picture 8" descr="Kyan Zeller">
            <a:extLst>
              <a:ext uri="{FF2B5EF4-FFF2-40B4-BE49-F238E27FC236}">
                <a16:creationId xmlns:a16="http://schemas.microsoft.com/office/drawing/2014/main" id="{40DB4796-A5CA-43A1-9D5D-D309DDE43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092" y="1066842"/>
            <a:ext cx="1398495" cy="139849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Deep Srikanta">
            <a:extLst>
              <a:ext uri="{FF2B5EF4-FFF2-40B4-BE49-F238E27FC236}">
                <a16:creationId xmlns:a16="http://schemas.microsoft.com/office/drawing/2014/main" id="{0997448C-D55F-47AB-909B-6F3DFBE9D1B8}"/>
              </a:ext>
            </a:extLst>
          </p:cNvPr>
          <p:cNvPicPr/>
          <p:nvPr/>
        </p:nvPicPr>
        <p:blipFill rotWithShape="1">
          <a:blip r:embed="rId4" cstate="print">
            <a:extLst>
              <a:ext uri="{28A0092B-C50C-407E-A947-70E740481C1C}">
                <a14:useLocalDpi xmlns:a14="http://schemas.microsoft.com/office/drawing/2010/main" val="0"/>
              </a:ext>
            </a:extLst>
          </a:blip>
          <a:srcRect b="25384"/>
          <a:stretch/>
        </p:blipFill>
        <p:spPr>
          <a:xfrm>
            <a:off x="3909288" y="1074203"/>
            <a:ext cx="1398493" cy="1398494"/>
          </a:xfrm>
          <a:prstGeom prst="rect">
            <a:avLst/>
          </a:prstGeom>
        </p:spPr>
      </p:pic>
      <p:pic>
        <p:nvPicPr>
          <p:cNvPr id="1028" name="Picture 4" descr="Andrew Cleland">
            <a:extLst>
              <a:ext uri="{FF2B5EF4-FFF2-40B4-BE49-F238E27FC236}">
                <a16:creationId xmlns:a16="http://schemas.microsoft.com/office/drawing/2014/main" id="{6CCD9F5B-BFD4-42BF-AC38-A2D400FFF6CE}"/>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3030" r="10495"/>
          <a:stretch/>
        </p:blipFill>
        <p:spPr bwMode="auto">
          <a:xfrm>
            <a:off x="6724142" y="1038475"/>
            <a:ext cx="1497636" cy="145522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Jennifer Jennings">
            <a:extLst>
              <a:ext uri="{FF2B5EF4-FFF2-40B4-BE49-F238E27FC236}">
                <a16:creationId xmlns:a16="http://schemas.microsoft.com/office/drawing/2014/main" id="{D722AAE6-BB59-4D29-A726-756A2961F6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355" y="3177331"/>
            <a:ext cx="1398494" cy="139849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nna Linn">
            <a:extLst>
              <a:ext uri="{FF2B5EF4-FFF2-40B4-BE49-F238E27FC236}">
                <a16:creationId xmlns:a16="http://schemas.microsoft.com/office/drawing/2014/main" id="{AB2176A6-FEF8-47F6-BC27-04C522B99E0E}"/>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1368" b="35724"/>
          <a:stretch/>
        </p:blipFill>
        <p:spPr bwMode="auto">
          <a:xfrm>
            <a:off x="4992255" y="3187248"/>
            <a:ext cx="1461052" cy="137866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Mike Lindhout">
            <a:extLst>
              <a:ext uri="{FF2B5EF4-FFF2-40B4-BE49-F238E27FC236}">
                <a16:creationId xmlns:a16="http://schemas.microsoft.com/office/drawing/2014/main" id="{F020B11A-91A6-4739-9E4E-7CC1FD27EE22}"/>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r="8499" b="10776"/>
          <a:stretch/>
        </p:blipFill>
        <p:spPr bwMode="auto">
          <a:xfrm>
            <a:off x="7291762" y="3164237"/>
            <a:ext cx="1461053" cy="1424682"/>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25A2DEAA-A1A8-4BEC-8482-542C32502195}"/>
              </a:ext>
            </a:extLst>
          </p:cNvPr>
          <p:cNvSpPr txBox="1"/>
          <p:nvPr/>
        </p:nvSpPr>
        <p:spPr>
          <a:xfrm>
            <a:off x="593424" y="2469478"/>
            <a:ext cx="2313829" cy="600164"/>
          </a:xfrm>
          <a:prstGeom prst="rect">
            <a:avLst/>
          </a:prstGeom>
          <a:noFill/>
        </p:spPr>
        <p:txBody>
          <a:bodyPr wrap="square">
            <a:spAutoFit/>
          </a:bodyPr>
          <a:lstStyle/>
          <a:p>
            <a:pPr marL="0" indent="0" algn="ctr">
              <a:buNone/>
            </a:pPr>
            <a:r>
              <a:rPr lang="en-US" sz="1100" dirty="0">
                <a:solidFill>
                  <a:schemeClr val="tx1"/>
                </a:solidFill>
              </a:rPr>
              <a:t>Kyan Zeller </a:t>
            </a:r>
          </a:p>
          <a:p>
            <a:pPr marL="0" indent="0" algn="ctr">
              <a:buNone/>
            </a:pPr>
            <a:r>
              <a:rPr lang="en-US" sz="1100" dirty="0">
                <a:solidFill>
                  <a:schemeClr val="tx1"/>
                </a:solidFill>
              </a:rPr>
              <a:t>Senior Director </a:t>
            </a:r>
          </a:p>
          <a:p>
            <a:pPr marL="0" indent="0" algn="ctr">
              <a:buNone/>
            </a:pPr>
            <a:r>
              <a:rPr lang="en-US" sz="1000" dirty="0">
                <a:solidFill>
                  <a:schemeClr val="tx1"/>
                </a:solidFill>
              </a:rPr>
              <a:t>(FinTech/Insurance, Media)</a:t>
            </a:r>
          </a:p>
        </p:txBody>
      </p:sp>
      <p:sp>
        <p:nvSpPr>
          <p:cNvPr id="18" name="TextBox 17">
            <a:extLst>
              <a:ext uri="{FF2B5EF4-FFF2-40B4-BE49-F238E27FC236}">
                <a16:creationId xmlns:a16="http://schemas.microsoft.com/office/drawing/2014/main" id="{27027535-52E4-4E32-AE86-91648A688268}"/>
              </a:ext>
            </a:extLst>
          </p:cNvPr>
          <p:cNvSpPr txBox="1"/>
          <p:nvPr/>
        </p:nvSpPr>
        <p:spPr>
          <a:xfrm>
            <a:off x="3134110" y="2466629"/>
            <a:ext cx="3075167" cy="600164"/>
          </a:xfrm>
          <a:prstGeom prst="rect">
            <a:avLst/>
          </a:prstGeom>
          <a:noFill/>
        </p:spPr>
        <p:txBody>
          <a:bodyPr wrap="square">
            <a:spAutoFit/>
          </a:bodyPr>
          <a:lstStyle/>
          <a:p>
            <a:pPr marL="0" indent="0" algn="ctr">
              <a:buNone/>
            </a:pPr>
            <a:r>
              <a:rPr lang="en-US" sz="1100" dirty="0">
                <a:solidFill>
                  <a:schemeClr val="tx1"/>
                </a:solidFill>
              </a:rPr>
              <a:t>Deepa Srikanta, Ph.D.</a:t>
            </a:r>
          </a:p>
          <a:p>
            <a:pPr marL="0" indent="0" algn="ctr">
              <a:buNone/>
            </a:pPr>
            <a:r>
              <a:rPr lang="en-US" sz="1100" dirty="0">
                <a:solidFill>
                  <a:schemeClr val="tx1"/>
                </a:solidFill>
              </a:rPr>
              <a:t>Director, Biomedical/Life Sciences </a:t>
            </a:r>
            <a:r>
              <a:rPr lang="en-US" sz="1000" dirty="0">
                <a:solidFill>
                  <a:schemeClr val="tx1"/>
                </a:solidFill>
              </a:rPr>
              <a:t>(Biomedical/Life Sciences, Food, Health)</a:t>
            </a:r>
          </a:p>
        </p:txBody>
      </p:sp>
      <p:sp>
        <p:nvSpPr>
          <p:cNvPr id="20" name="TextBox 19">
            <a:extLst>
              <a:ext uri="{FF2B5EF4-FFF2-40B4-BE49-F238E27FC236}">
                <a16:creationId xmlns:a16="http://schemas.microsoft.com/office/drawing/2014/main" id="{307C7989-CDFB-496B-B71D-1AC1FF91D81D}"/>
              </a:ext>
            </a:extLst>
          </p:cNvPr>
          <p:cNvSpPr txBox="1"/>
          <p:nvPr/>
        </p:nvSpPr>
        <p:spPr>
          <a:xfrm>
            <a:off x="5979844" y="2493946"/>
            <a:ext cx="2800847" cy="738664"/>
          </a:xfrm>
          <a:prstGeom prst="rect">
            <a:avLst/>
          </a:prstGeom>
          <a:noFill/>
        </p:spPr>
        <p:txBody>
          <a:bodyPr wrap="square">
            <a:spAutoFit/>
          </a:bodyPr>
          <a:lstStyle/>
          <a:p>
            <a:pPr marL="0" indent="0" algn="ctr">
              <a:buNone/>
            </a:pPr>
            <a:r>
              <a:rPr lang="en-US" sz="1100" dirty="0">
                <a:solidFill>
                  <a:schemeClr val="tx1"/>
                </a:solidFill>
              </a:rPr>
              <a:t>Andy Cleland</a:t>
            </a:r>
          </a:p>
          <a:p>
            <a:pPr marL="0" indent="0" algn="ctr">
              <a:buNone/>
            </a:pPr>
            <a:r>
              <a:rPr lang="en-US" sz="1100" dirty="0">
                <a:solidFill>
                  <a:schemeClr val="tx1"/>
                </a:solidFill>
              </a:rPr>
              <a:t>Associate Director </a:t>
            </a:r>
            <a:endParaRPr lang="en-US" sz="1100" dirty="0"/>
          </a:p>
          <a:p>
            <a:pPr marL="0" indent="0" algn="ctr">
              <a:buNone/>
            </a:pPr>
            <a:r>
              <a:rPr lang="en-US" sz="1000" dirty="0">
                <a:solidFill>
                  <a:schemeClr val="tx1"/>
                </a:solidFill>
              </a:rPr>
              <a:t>(Mobility, Manufacturing, Technology, Consumer Goods)</a:t>
            </a:r>
          </a:p>
        </p:txBody>
      </p:sp>
      <p:sp>
        <p:nvSpPr>
          <p:cNvPr id="22" name="TextBox 21">
            <a:extLst>
              <a:ext uri="{FF2B5EF4-FFF2-40B4-BE49-F238E27FC236}">
                <a16:creationId xmlns:a16="http://schemas.microsoft.com/office/drawing/2014/main" id="{24999F65-3A25-4B1E-9ABA-CEE06AF36000}"/>
              </a:ext>
            </a:extLst>
          </p:cNvPr>
          <p:cNvSpPr txBox="1"/>
          <p:nvPr/>
        </p:nvSpPr>
        <p:spPr>
          <a:xfrm>
            <a:off x="-17908" y="4537072"/>
            <a:ext cx="2471015" cy="600164"/>
          </a:xfrm>
          <a:prstGeom prst="rect">
            <a:avLst/>
          </a:prstGeom>
          <a:noFill/>
        </p:spPr>
        <p:txBody>
          <a:bodyPr wrap="square">
            <a:spAutoFit/>
          </a:bodyPr>
          <a:lstStyle/>
          <a:p>
            <a:pPr marL="0" indent="0" algn="ctr">
              <a:buNone/>
            </a:pPr>
            <a:r>
              <a:rPr lang="en-US" sz="1100" dirty="0">
                <a:solidFill>
                  <a:schemeClr val="tx1"/>
                </a:solidFill>
              </a:rPr>
              <a:t>Jennifer Jennings </a:t>
            </a:r>
          </a:p>
          <a:p>
            <a:pPr marL="0" indent="0" algn="ctr">
              <a:buNone/>
            </a:pPr>
            <a:r>
              <a:rPr lang="en-US" sz="1100" dirty="0">
                <a:solidFill>
                  <a:schemeClr val="tx1"/>
                </a:solidFill>
              </a:rPr>
              <a:t>College of Engineering, CFR </a:t>
            </a:r>
          </a:p>
          <a:p>
            <a:pPr marL="0" indent="0" algn="ctr">
              <a:buNone/>
            </a:pPr>
            <a:r>
              <a:rPr lang="en-US" sz="1000" dirty="0">
                <a:solidFill>
                  <a:schemeClr val="tx1"/>
                </a:solidFill>
              </a:rPr>
              <a:t>(Suppliers [select], EGR centric)</a:t>
            </a:r>
          </a:p>
        </p:txBody>
      </p:sp>
      <p:sp>
        <p:nvSpPr>
          <p:cNvPr id="26" name="TextBox 25">
            <a:extLst>
              <a:ext uri="{FF2B5EF4-FFF2-40B4-BE49-F238E27FC236}">
                <a16:creationId xmlns:a16="http://schemas.microsoft.com/office/drawing/2014/main" id="{CFB21062-3D55-4125-B711-FE1CFE20CF21}"/>
              </a:ext>
            </a:extLst>
          </p:cNvPr>
          <p:cNvSpPr txBox="1"/>
          <p:nvPr/>
        </p:nvSpPr>
        <p:spPr>
          <a:xfrm>
            <a:off x="1934613" y="4537072"/>
            <a:ext cx="3015085" cy="600164"/>
          </a:xfrm>
          <a:prstGeom prst="rect">
            <a:avLst/>
          </a:prstGeom>
          <a:noFill/>
        </p:spPr>
        <p:txBody>
          <a:bodyPr wrap="square">
            <a:spAutoFit/>
          </a:bodyPr>
          <a:lstStyle/>
          <a:p>
            <a:pPr marL="0" indent="0" algn="ctr">
              <a:buNone/>
            </a:pPr>
            <a:r>
              <a:rPr lang="en-US" sz="1100" dirty="0"/>
              <a:t>Open</a:t>
            </a:r>
          </a:p>
          <a:p>
            <a:pPr marL="0" indent="0" algn="ctr">
              <a:buNone/>
            </a:pPr>
            <a:r>
              <a:rPr lang="en-US" sz="1100" dirty="0">
                <a:solidFill>
                  <a:schemeClr val="tx1"/>
                </a:solidFill>
              </a:rPr>
              <a:t>Agriculture and Natural Resources, CFR </a:t>
            </a:r>
          </a:p>
          <a:p>
            <a:pPr marL="0" indent="0" algn="ctr">
              <a:buNone/>
            </a:pPr>
            <a:r>
              <a:rPr lang="en-US" sz="1000" dirty="0">
                <a:solidFill>
                  <a:schemeClr val="tx1"/>
                </a:solidFill>
              </a:rPr>
              <a:t>(Packaging)</a:t>
            </a:r>
          </a:p>
        </p:txBody>
      </p:sp>
      <p:sp>
        <p:nvSpPr>
          <p:cNvPr id="24" name="TextBox 23">
            <a:extLst>
              <a:ext uri="{FF2B5EF4-FFF2-40B4-BE49-F238E27FC236}">
                <a16:creationId xmlns:a16="http://schemas.microsoft.com/office/drawing/2014/main" id="{0DD25EF4-6A57-41FF-BD2F-1CF601C38D25}"/>
              </a:ext>
            </a:extLst>
          </p:cNvPr>
          <p:cNvSpPr txBox="1"/>
          <p:nvPr/>
        </p:nvSpPr>
        <p:spPr>
          <a:xfrm>
            <a:off x="4424900" y="4537072"/>
            <a:ext cx="2605348" cy="600164"/>
          </a:xfrm>
          <a:prstGeom prst="rect">
            <a:avLst/>
          </a:prstGeom>
          <a:noFill/>
        </p:spPr>
        <p:txBody>
          <a:bodyPr wrap="square">
            <a:spAutoFit/>
          </a:bodyPr>
          <a:lstStyle/>
          <a:p>
            <a:pPr marL="0" indent="0" algn="ctr">
              <a:buNone/>
            </a:pPr>
            <a:r>
              <a:rPr lang="en-US" sz="1100" dirty="0">
                <a:solidFill>
                  <a:schemeClr val="tx1"/>
                </a:solidFill>
              </a:rPr>
              <a:t>Anna Linn </a:t>
            </a:r>
          </a:p>
          <a:p>
            <a:pPr marL="0" indent="0" algn="ctr">
              <a:buNone/>
            </a:pPr>
            <a:r>
              <a:rPr lang="en-US" sz="1100" dirty="0">
                <a:solidFill>
                  <a:schemeClr val="tx1"/>
                </a:solidFill>
              </a:rPr>
              <a:t>Broad College, CFR </a:t>
            </a:r>
          </a:p>
          <a:p>
            <a:pPr marL="0" indent="0" algn="ctr">
              <a:buNone/>
            </a:pPr>
            <a:r>
              <a:rPr lang="en-US" sz="1000" dirty="0">
                <a:solidFill>
                  <a:schemeClr val="tx1"/>
                </a:solidFill>
              </a:rPr>
              <a:t>(Hospitality, Accounting, Consulting)</a:t>
            </a:r>
          </a:p>
        </p:txBody>
      </p:sp>
      <p:sp>
        <p:nvSpPr>
          <p:cNvPr id="11" name="TextBox 10">
            <a:extLst>
              <a:ext uri="{FF2B5EF4-FFF2-40B4-BE49-F238E27FC236}">
                <a16:creationId xmlns:a16="http://schemas.microsoft.com/office/drawing/2014/main" id="{881C2068-DD0B-4173-9E4B-36A2650CA0D7}"/>
              </a:ext>
            </a:extLst>
          </p:cNvPr>
          <p:cNvSpPr txBox="1"/>
          <p:nvPr/>
        </p:nvSpPr>
        <p:spPr>
          <a:xfrm>
            <a:off x="6538652" y="4537072"/>
            <a:ext cx="2605348" cy="430887"/>
          </a:xfrm>
          <a:prstGeom prst="rect">
            <a:avLst/>
          </a:prstGeom>
          <a:noFill/>
        </p:spPr>
        <p:txBody>
          <a:bodyPr wrap="square">
            <a:spAutoFit/>
          </a:bodyPr>
          <a:lstStyle/>
          <a:p>
            <a:pPr marL="0" indent="0" algn="ctr">
              <a:buNone/>
            </a:pPr>
            <a:r>
              <a:rPr lang="en-US" sz="1100" dirty="0"/>
              <a:t>Michael </a:t>
            </a:r>
            <a:r>
              <a:rPr lang="en-US" sz="1100" dirty="0" err="1"/>
              <a:t>Lindhout</a:t>
            </a:r>
            <a:endParaRPr lang="en-US" sz="1100" dirty="0">
              <a:solidFill>
                <a:schemeClr val="tx1"/>
              </a:solidFill>
            </a:endParaRPr>
          </a:p>
          <a:p>
            <a:pPr marL="0" indent="0" algn="ctr">
              <a:buNone/>
            </a:pPr>
            <a:r>
              <a:rPr lang="en-US" sz="1100" dirty="0">
                <a:solidFill>
                  <a:schemeClr val="tx1"/>
                </a:solidFill>
              </a:rPr>
              <a:t>International Studies &amp; Programs, CFR </a:t>
            </a:r>
          </a:p>
        </p:txBody>
      </p:sp>
      <p:pic>
        <p:nvPicPr>
          <p:cNvPr id="3" name="Picture 2">
            <a:extLst>
              <a:ext uri="{FF2B5EF4-FFF2-40B4-BE49-F238E27FC236}">
                <a16:creationId xmlns:a16="http://schemas.microsoft.com/office/drawing/2014/main" id="{92B583E6-E2E9-46B6-B95D-1840329F5EAD}"/>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2800793" y="3203096"/>
            <a:ext cx="1461052" cy="1318371"/>
          </a:xfrm>
          <a:prstGeom prst="rect">
            <a:avLst/>
          </a:prstGeom>
        </p:spPr>
      </p:pic>
    </p:spTree>
    <p:extLst>
      <p:ext uri="{BB962C8B-B14F-4D97-AF65-F5344CB8AC3E}">
        <p14:creationId xmlns:p14="http://schemas.microsoft.com/office/powerpoint/2010/main" val="1503984492"/>
      </p:ext>
    </p:extLst>
  </p:cSld>
  <p:clrMapOvr>
    <a:masterClrMapping/>
  </p:clrMapOvr>
</p:sld>
</file>

<file path=ppt/theme/theme1.xml><?xml version="1.0" encoding="utf-8"?>
<a:theme xmlns:a="http://schemas.openxmlformats.org/drawingml/2006/main" name="MSU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Wordmark" id="{B922F58C-BBA5-F347-BA1F-BCD32A6C98C3}" vid="{F2D4553F-1312-E44A-AB7C-D98185B3D3A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MSU Template 1</Template>
  <TotalTime>465</TotalTime>
  <Words>336</Words>
  <Application>Microsoft Office PowerPoint</Application>
  <PresentationFormat>On-screen Show (16:9)</PresentationFormat>
  <Paragraphs>55</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Gotham Book</vt:lpstr>
      <vt:lpstr>Gotham-Bold</vt:lpstr>
      <vt:lpstr>Wingdings</vt:lpstr>
      <vt:lpstr>MSU Template 1</vt:lpstr>
      <vt:lpstr>Corporate Relations University Advancement  Broader Impacts of Research: Strategies, Resources, and Partners 2021 Conference</vt:lpstr>
      <vt:lpstr>Corporate – University Engagement MSU’s University Advancement Corporate Relations (UA-CR) team is a gateway to MSU’s greatest resources—knowledge and people. We partner with the corporate community, and university faculty and staff, to foster strategic relationships that advance both the objectives of industry and the mission of the University. </vt:lpstr>
      <vt:lpstr>Corporate Relations Funding Facts</vt:lpstr>
      <vt:lpstr>CORPORATE RELATIONS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Davies</dc:creator>
  <cp:lastModifiedBy>Zeller, Kyan</cp:lastModifiedBy>
  <cp:revision>36</cp:revision>
  <cp:lastPrinted>2010-09-08T13:46:11Z</cp:lastPrinted>
  <dcterms:created xsi:type="dcterms:W3CDTF">2019-05-04T17:37:47Z</dcterms:created>
  <dcterms:modified xsi:type="dcterms:W3CDTF">2021-03-10T19:19:03Z</dcterms:modified>
</cp:coreProperties>
</file>