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
  </p:notesMasterIdLst>
  <p:handoutMasterIdLst>
    <p:handoutMasterId r:id="rId18"/>
  </p:handoutMasterIdLst>
  <p:sldIdLst>
    <p:sldId id="269" r:id="rId2"/>
    <p:sldId id="296" r:id="rId3"/>
    <p:sldId id="299" r:id="rId4"/>
    <p:sldId id="301" r:id="rId5"/>
    <p:sldId id="300" r:id="rId6"/>
    <p:sldId id="297" r:id="rId7"/>
    <p:sldId id="298" r:id="rId8"/>
    <p:sldId id="258" r:id="rId9"/>
    <p:sldId id="270" r:id="rId10"/>
    <p:sldId id="295" r:id="rId11"/>
    <p:sldId id="293" r:id="rId12"/>
    <p:sldId id="294" r:id="rId13"/>
    <p:sldId id="304" r:id="rId14"/>
    <p:sldId id="303" r:id="rId15"/>
    <p:sldId id="291" r:id="rId16"/>
  </p:sldIdLst>
  <p:sldSz cx="9144000" cy="6858000" type="screen4x3"/>
  <p:notesSz cx="7010400" cy="9296400"/>
  <p:custShowLst>
    <p:custShow name="mainshow" id="0">
      <p:sldLst/>
    </p:custShow>
    <p:custShow name="CERC" id="1">
      <p:sldLst/>
    </p:custShow>
    <p:custShow name="UCP" id="2">
      <p:sldLst/>
    </p:custShow>
    <p:custShow name="UAC" id="3">
      <p:sldLst/>
    </p:custShow>
    <p:custShow name="WHARTON" id="4">
      <p:sldLst/>
    </p:custShow>
    <p:custShow name="CSLCE" id="5">
      <p:sldLst/>
    </p:custShow>
    <p:custShow name="CIT" id="6">
      <p:sldLst/>
    </p:custShow>
    <p:custShow name="NCSUE" id="7">
      <p:sldLst/>
    </p:custShow>
    <p:custShow name="EWSI" id="8">
      <p:sldLst/>
    </p:custShow>
    <p:custShow name="Museum" id="9">
      <p:sldLst/>
    </p:custShow>
    <p:custShow name="CCED" id="10">
      <p:sldLst/>
    </p:custShow>
    <p:custShow name="APUOE" id="11">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3696">
          <p15:clr>
            <a:srgbClr val="A4A3A4"/>
          </p15:clr>
        </p15:guide>
        <p15:guide id="2" orient="horz" pos="432">
          <p15:clr>
            <a:srgbClr val="A4A3A4"/>
          </p15:clr>
        </p15:guide>
        <p15:guide id="3" orient="horz" pos="4032">
          <p15:clr>
            <a:srgbClr val="A4A3A4"/>
          </p15:clr>
        </p15:guide>
        <p15:guide id="4" orient="horz" pos="3888">
          <p15:clr>
            <a:srgbClr val="A4A3A4"/>
          </p15:clr>
        </p15:guide>
        <p15:guide id="5" orient="horz" pos="1008">
          <p15:clr>
            <a:srgbClr val="A4A3A4"/>
          </p15:clr>
        </p15:guide>
        <p15:guide id="6" pos="720">
          <p15:clr>
            <a:srgbClr val="A4A3A4"/>
          </p15:clr>
        </p15:guide>
        <p15:guide id="7" pos="1584">
          <p15:clr>
            <a:srgbClr val="A4A3A4"/>
          </p15:clr>
        </p15:guide>
        <p15:guide id="8" pos="379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E"/>
    <a:srgbClr val="595959"/>
    <a:srgbClr val="3C9C2A"/>
    <a:srgbClr val="0DB14B"/>
    <a:srgbClr val="18453B"/>
    <a:srgbClr val="F3EDDB"/>
    <a:srgbClr val="C3C1A3"/>
    <a:srgbClr val="CACED6"/>
    <a:srgbClr val="550056"/>
    <a:srgbClr val="7D9D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0" autoAdjust="0"/>
    <p:restoredTop sz="92769" autoAdjust="0"/>
  </p:normalViewPr>
  <p:slideViewPr>
    <p:cSldViewPr showGuides="1">
      <p:cViewPr>
        <p:scale>
          <a:sx n="70" d="100"/>
          <a:sy n="70" d="100"/>
        </p:scale>
        <p:origin x="1458" y="-6"/>
      </p:cViewPr>
      <p:guideLst>
        <p:guide orient="horz" pos="3696"/>
        <p:guide orient="horz" pos="432"/>
        <p:guide orient="horz" pos="4032"/>
        <p:guide orient="horz" pos="3888"/>
        <p:guide orient="horz" pos="1008"/>
        <p:guide pos="720"/>
        <p:guide pos="1584"/>
        <p:guide pos="3792"/>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Lst>
  </p:outlineViewPr>
  <p:notesTextViewPr>
    <p:cViewPr>
      <p:scale>
        <a:sx n="3" d="2"/>
        <a:sy n="3" d="2"/>
      </p:scale>
      <p:origin x="0" y="0"/>
    </p:cViewPr>
  </p:notesTextViewPr>
  <p:sorterViewPr>
    <p:cViewPr>
      <p:scale>
        <a:sx n="66" d="100"/>
        <a:sy n="66" d="100"/>
      </p:scale>
      <p:origin x="0" y="0"/>
    </p:cViewPr>
  </p:sorterViewPr>
  <p:notesViewPr>
    <p:cSldViewPr snapToGrid="0" snapToObjects="1">
      <p:cViewPr>
        <p:scale>
          <a:sx n="120" d="100"/>
          <a:sy n="120" d="100"/>
        </p:scale>
        <p:origin x="1320" y="-384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0.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defTabSz="912813">
              <a:defRPr sz="1200" baseline="-25000">
                <a:latin typeface="Times" pitchFamily="-110" charset="0"/>
              </a:defRPr>
            </a:lvl1pPr>
          </a:lstStyle>
          <a:p>
            <a:pPr>
              <a:defRPr/>
            </a:pPr>
            <a:endParaRPr lang="en-US" dirty="0"/>
          </a:p>
        </p:txBody>
      </p:sp>
      <p:sp>
        <p:nvSpPr>
          <p:cNvPr id="5427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lvl1pPr algn="r" defTabSz="912813">
              <a:defRPr sz="1200" baseline="-25000">
                <a:latin typeface="Times" pitchFamily="-110" charset="0"/>
              </a:defRPr>
            </a:lvl1pPr>
          </a:lstStyle>
          <a:p>
            <a:pPr>
              <a:defRPr/>
            </a:pPr>
            <a:fld id="{56F867AC-DB0C-AC45-A996-5E499A717C29}" type="datetime1">
              <a:rPr lang="en-US">
                <a:solidFill>
                  <a:srgbClr val="6E6E6E"/>
                </a:solidFill>
                <a:latin typeface="+mn-lt"/>
              </a:rPr>
              <a:pPr>
                <a:defRPr/>
              </a:pPr>
              <a:t>7/12/2016</a:t>
            </a:fld>
            <a:endParaRPr lang="en-US" dirty="0">
              <a:solidFill>
                <a:srgbClr val="6E6E6E"/>
              </a:solidFill>
              <a:latin typeface="+mn-lt"/>
            </a:endParaRPr>
          </a:p>
        </p:txBody>
      </p:sp>
      <p:sp>
        <p:nvSpPr>
          <p:cNvPr id="5427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lvl1pPr defTabSz="912813">
              <a:defRPr sz="1200" baseline="-25000">
                <a:latin typeface="Times" pitchFamily="-110" charset="0"/>
              </a:defRPr>
            </a:lvl1pPr>
          </a:lstStyle>
          <a:p>
            <a:pPr>
              <a:defRPr/>
            </a:pPr>
            <a:r>
              <a:rPr lang="en-US" dirty="0">
                <a:solidFill>
                  <a:srgbClr val="6E6E6E"/>
                </a:solidFill>
                <a:latin typeface="+mn-lt"/>
              </a:rPr>
              <a:t>© </a:t>
            </a:r>
            <a:r>
              <a:rPr lang="en-US" dirty="0" smtClean="0">
                <a:solidFill>
                  <a:srgbClr val="6E6E6E"/>
                </a:solidFill>
                <a:latin typeface="+mn-lt"/>
              </a:rPr>
              <a:t>Michigan </a:t>
            </a:r>
            <a:r>
              <a:rPr lang="en-US" dirty="0">
                <a:solidFill>
                  <a:srgbClr val="6E6E6E"/>
                </a:solidFill>
                <a:latin typeface="+mn-lt"/>
              </a:rPr>
              <a:t>State </a:t>
            </a:r>
            <a:r>
              <a:rPr lang="en-US" dirty="0" smtClean="0">
                <a:solidFill>
                  <a:srgbClr val="6E6E6E"/>
                </a:solidFill>
                <a:latin typeface="+mn-lt"/>
              </a:rPr>
              <a:t>University</a:t>
            </a:r>
            <a:endParaRPr lang="en-US" dirty="0">
              <a:solidFill>
                <a:srgbClr val="6E6E6E"/>
              </a:solidFill>
              <a:latin typeface="+mn-lt"/>
            </a:endParaRPr>
          </a:p>
        </p:txBody>
      </p:sp>
      <p:sp>
        <p:nvSpPr>
          <p:cNvPr id="5427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lvl1pPr algn="r" defTabSz="912813">
              <a:defRPr sz="1200" baseline="-25000">
                <a:latin typeface="Times" pitchFamily="-110" charset="0"/>
              </a:defRPr>
            </a:lvl1pPr>
          </a:lstStyle>
          <a:p>
            <a:pPr>
              <a:defRPr/>
            </a:pPr>
            <a:fld id="{148EE034-05E3-754B-A0C8-7BA9A0C50AF6}" type="slidenum">
              <a:rPr lang="en-US" b="1">
                <a:solidFill>
                  <a:srgbClr val="6E6E6E"/>
                </a:solidFill>
                <a:latin typeface="+mn-lt"/>
              </a:rPr>
              <a:pPr>
                <a:defRPr/>
              </a:pPr>
              <a:t>‹#›</a:t>
            </a:fld>
            <a:endParaRPr lang="en-US" b="1" dirty="0">
              <a:solidFill>
                <a:srgbClr val="6E6E6E"/>
              </a:solidFill>
              <a:latin typeface="+mn-lt"/>
            </a:endParaRPr>
          </a:p>
        </p:txBody>
      </p:sp>
      <p:pic>
        <p:nvPicPr>
          <p:cNvPr id="6" name="Picture 5" descr="Logo for Michigan State University | University Outreach and Engagement" title="Michigan State University | University Outreach and Engagement"/>
          <p:cNvPicPr>
            <a:picLocks noChangeAspect="1"/>
          </p:cNvPicPr>
          <p:nvPr/>
        </p:nvPicPr>
        <p:blipFill>
          <a:blip r:embed="rId2"/>
          <a:srcRect r="8183"/>
          <a:stretch>
            <a:fillRect/>
          </a:stretch>
        </p:blipFill>
        <p:spPr bwMode="auto">
          <a:xfrm>
            <a:off x="76200" y="76200"/>
            <a:ext cx="1824555" cy="280928"/>
          </a:xfrm>
          <a:prstGeom prst="rect">
            <a:avLst/>
          </a:prstGeom>
          <a:noFill/>
          <a:ln w="9525">
            <a:noFill/>
            <a:miter lim="800000"/>
            <a:headEnd/>
            <a:tailEnd/>
          </a:ln>
        </p:spPr>
      </p:pic>
    </p:spTree>
    <p:extLst>
      <p:ext uri="{BB962C8B-B14F-4D97-AF65-F5344CB8AC3E}">
        <p14:creationId xmlns:p14="http://schemas.microsoft.com/office/powerpoint/2010/main" val="4274186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defTabSz="913743">
              <a:defRPr sz="1200">
                <a:latin typeface="Times" pitchFamily="-110" charset="0"/>
                <a:ea typeface="+mn-ea"/>
                <a:cs typeface="+mn-cs"/>
              </a:defRPr>
            </a:lvl1pPr>
          </a:lstStyle>
          <a:p>
            <a:pPr>
              <a:defRPr/>
            </a:pPr>
            <a:endParaRPr lang="en-US"/>
          </a:p>
        </p:txBody>
      </p:sp>
      <p:sp>
        <p:nvSpPr>
          <p:cNvPr id="286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lvl1pPr algn="r" defTabSz="912813">
              <a:defRPr sz="900">
                <a:solidFill>
                  <a:srgbClr val="6E6E6E"/>
                </a:solidFill>
                <a:latin typeface="+mn-lt"/>
              </a:defRPr>
            </a:lvl1pPr>
          </a:lstStyle>
          <a:p>
            <a:pPr>
              <a:defRPr/>
            </a:pPr>
            <a:fld id="{44D448E1-F97F-DE49-83D1-5288F94BA04B}" type="datetime1">
              <a:rPr lang="en-US" smtClean="0"/>
              <a:pPr>
                <a:defRPr/>
              </a:pPr>
              <a:t>7/12/2016</a:t>
            </a:fld>
            <a:endParaRPr lang="en-US"/>
          </a:p>
        </p:txBody>
      </p:sp>
      <p:sp>
        <p:nvSpPr>
          <p:cNvPr id="1638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86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lvl1pPr defTabSz="912813">
              <a:defRPr sz="900">
                <a:solidFill>
                  <a:srgbClr val="6E6E6E"/>
                </a:solidFill>
                <a:latin typeface="+mn-lt"/>
              </a:defRPr>
            </a:lvl1pPr>
          </a:lstStyle>
          <a:p>
            <a:pPr>
              <a:defRPr/>
            </a:pPr>
            <a:r>
              <a:rPr lang="en-US" dirty="0" smtClean="0"/>
              <a:t>© Michigan State University Board of Trustees </a:t>
            </a:r>
            <a:endParaRPr lang="en-US" dirty="0"/>
          </a:p>
        </p:txBody>
      </p:sp>
      <p:sp>
        <p:nvSpPr>
          <p:cNvPr id="286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bodyPr>
          <a:lstStyle>
            <a:lvl1pPr algn="r" defTabSz="912813">
              <a:defRPr sz="900" b="1">
                <a:solidFill>
                  <a:srgbClr val="6E6E6E"/>
                </a:solidFill>
                <a:latin typeface="+mn-lt"/>
              </a:defRPr>
            </a:lvl1pPr>
          </a:lstStyle>
          <a:p>
            <a:pPr>
              <a:defRPr/>
            </a:pPr>
            <a:fld id="{37C86F26-1376-514D-9177-319FD02AB5B1}" type="slidenum">
              <a:rPr lang="en-US" smtClean="0"/>
              <a:pPr>
                <a:defRPr/>
              </a:pPr>
              <a:t>‹#›</a:t>
            </a:fld>
            <a:endParaRPr lang="en-US" dirty="0"/>
          </a:p>
        </p:txBody>
      </p:sp>
      <p:pic>
        <p:nvPicPr>
          <p:cNvPr id="8" name="Picture 7" descr="Logo for Michigan State University | University Outreach and Engagement" title="Michigan State University | University Outreach and Engagement"/>
          <p:cNvPicPr>
            <a:picLocks noChangeAspect="1"/>
          </p:cNvPicPr>
          <p:nvPr/>
        </p:nvPicPr>
        <p:blipFill>
          <a:blip r:embed="rId2"/>
          <a:srcRect r="8183"/>
          <a:stretch>
            <a:fillRect/>
          </a:stretch>
        </p:blipFill>
        <p:spPr bwMode="auto">
          <a:xfrm>
            <a:off x="76200" y="76200"/>
            <a:ext cx="1824555" cy="280928"/>
          </a:xfrm>
          <a:prstGeom prst="rect">
            <a:avLst/>
          </a:prstGeom>
          <a:noFill/>
          <a:ln w="9525">
            <a:noFill/>
            <a:miter lim="800000"/>
            <a:headEnd/>
            <a:tailEnd/>
          </a:ln>
        </p:spPr>
      </p:pic>
    </p:spTree>
    <p:extLst>
      <p:ext uri="{BB962C8B-B14F-4D97-AF65-F5344CB8AC3E}">
        <p14:creationId xmlns:p14="http://schemas.microsoft.com/office/powerpoint/2010/main" val="24884673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rgbClr val="6E6E6E"/>
        </a:solidFill>
        <a:latin typeface="+mn-lt"/>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2pPr>
    <a:lvl3pPr marL="9144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3pPr>
    <a:lvl4pPr marL="13716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4pPr>
    <a:lvl5pPr marL="18288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9C4CF-BF31-4769-A40B-623F114E4DF3}" type="slidenum">
              <a:rPr lang="en-US"/>
              <a:pPr/>
              <a:t>2</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0844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xfrm>
            <a:off x="4" y="8841737"/>
            <a:ext cx="3043979" cy="465774"/>
          </a:xfrm>
          <a:prstGeom prst="rect">
            <a:avLst/>
          </a:prstGeom>
          <a:ln/>
        </p:spPr>
        <p:txBody>
          <a:bodyPr/>
          <a:lstStyle/>
          <a:p>
            <a:r>
              <a:rPr lang="en-US"/>
              <a:t>© 2009 Michigan State University Board of Trustees</a:t>
            </a:r>
          </a:p>
        </p:txBody>
      </p:sp>
      <p:sp>
        <p:nvSpPr>
          <p:cNvPr id="7" name="Rectangle 7"/>
          <p:cNvSpPr>
            <a:spLocks noGrp="1" noChangeArrowheads="1"/>
          </p:cNvSpPr>
          <p:nvPr>
            <p:ph type="sldNum" sz="quarter" idx="5"/>
          </p:nvPr>
        </p:nvSpPr>
        <p:spPr>
          <a:ln/>
        </p:spPr>
        <p:txBody>
          <a:bodyPr/>
          <a:lstStyle/>
          <a:p>
            <a:fld id="{9F8C3947-6141-40DA-98D1-B558BAE5A993}" type="slidenum">
              <a:rPr lang="en-US"/>
              <a:pPr/>
              <a:t>13</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465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ftr" sz="quarter" idx="4"/>
          </p:nvPr>
        </p:nvSpPr>
        <p:spPr>
          <a:noFill/>
        </p:spPr>
        <p:txBody>
          <a:bodyPr/>
          <a:lstStyle/>
          <a:p>
            <a:r>
              <a:rPr lang="en-US"/>
              <a:t>© 2010 Michigan State University Board of Trustees </a:t>
            </a:r>
          </a:p>
        </p:txBody>
      </p:sp>
      <p:sp>
        <p:nvSpPr>
          <p:cNvPr id="22531" name="Rectangle 6"/>
          <p:cNvSpPr txBox="1">
            <a:spLocks noGrp="1" noChangeArrowheads="1"/>
          </p:cNvSpPr>
          <p:nvPr/>
        </p:nvSpPr>
        <p:spPr bwMode="auto">
          <a:xfrm>
            <a:off x="1" y="8841738"/>
            <a:ext cx="3043980" cy="465774"/>
          </a:xfrm>
          <a:prstGeom prst="rect">
            <a:avLst/>
          </a:prstGeom>
          <a:noFill/>
          <a:ln w="9525">
            <a:noFill/>
            <a:miter lim="800000"/>
            <a:headEnd/>
            <a:tailEnd/>
          </a:ln>
        </p:spPr>
        <p:txBody>
          <a:bodyPr lIns="91521" tIns="45760" rIns="91521" bIns="45760" anchor="b"/>
          <a:lstStyle/>
          <a:p>
            <a:pPr defTabSz="913775"/>
            <a:r>
              <a:rPr lang="en-US" sz="1200" dirty="0">
                <a:latin typeface="Times" pitchFamily="-110" charset="0"/>
              </a:rPr>
              <a:t>© 2007 Michigan State University Board of Trustees</a:t>
            </a:r>
          </a:p>
        </p:txBody>
      </p:sp>
      <p:sp>
        <p:nvSpPr>
          <p:cNvPr id="22532" name="Rectangle 7"/>
          <p:cNvSpPr txBox="1">
            <a:spLocks noGrp="1" noChangeArrowheads="1"/>
          </p:cNvSpPr>
          <p:nvPr/>
        </p:nvSpPr>
        <p:spPr bwMode="auto">
          <a:xfrm>
            <a:off x="3977534" y="8841738"/>
            <a:ext cx="3043980" cy="465774"/>
          </a:xfrm>
          <a:prstGeom prst="rect">
            <a:avLst/>
          </a:prstGeom>
          <a:noFill/>
          <a:ln w="9525">
            <a:noFill/>
            <a:miter lim="800000"/>
            <a:headEnd/>
            <a:tailEnd/>
          </a:ln>
        </p:spPr>
        <p:txBody>
          <a:bodyPr lIns="91521" tIns="45760" rIns="91521" bIns="45760" anchor="b"/>
          <a:lstStyle/>
          <a:p>
            <a:pPr algn="r" defTabSz="913775"/>
            <a:fld id="{741DF1E3-4879-441C-9166-59A1BA96EA9B}" type="slidenum">
              <a:rPr lang="en-US" sz="1200">
                <a:latin typeface="Times" pitchFamily="-110" charset="0"/>
              </a:rPr>
              <a:pPr algn="r" defTabSz="913775"/>
              <a:t>15</a:t>
            </a:fld>
            <a:endParaRPr lang="en-US" sz="1200" dirty="0">
              <a:latin typeface="Times" pitchFamily="-110" charset="0"/>
            </a:endParaRPr>
          </a:p>
        </p:txBody>
      </p:sp>
      <p:sp>
        <p:nvSpPr>
          <p:cNvPr id="22533" name="Rectangle 2"/>
          <p:cNvSpPr>
            <a:spLocks noGrp="1" noRot="1" noChangeAspect="1" noChangeArrowheads="1" noTextEdit="1"/>
          </p:cNvSpPr>
          <p:nvPr>
            <p:ph type="sldImg"/>
          </p:nvPr>
        </p:nvSpPr>
        <p:spPr>
          <a:solidFill>
            <a:srgbClr val="FFFFFF"/>
          </a:solidFill>
          <a:ln/>
        </p:spPr>
      </p:sp>
      <p:sp>
        <p:nvSpPr>
          <p:cNvPr id="2253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pitchFamily="-110" charset="0"/>
            </a:endParaRPr>
          </a:p>
        </p:txBody>
      </p:sp>
    </p:spTree>
    <p:extLst>
      <p:ext uri="{BB962C8B-B14F-4D97-AF65-F5344CB8AC3E}">
        <p14:creationId xmlns:p14="http://schemas.microsoft.com/office/powerpoint/2010/main" val="333476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9C4CF-BF31-4769-A40B-623F114E4DF3}" type="slidenum">
              <a:rPr lang="en-US"/>
              <a:pPr/>
              <a:t>3</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6707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9C4CF-BF31-4769-A40B-623F114E4DF3}" type="slidenum">
              <a:rPr lang="en-US"/>
              <a:pPr/>
              <a:t>4</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3512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9C4CF-BF31-4769-A40B-623F114E4DF3}" type="slidenum">
              <a:rPr lang="en-US"/>
              <a:pPr/>
              <a:t>5</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707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xfrm>
            <a:off x="2" y="8841737"/>
            <a:ext cx="3043980" cy="465774"/>
          </a:xfrm>
          <a:prstGeom prst="rect">
            <a:avLst/>
          </a:prstGeom>
          <a:ln/>
        </p:spPr>
        <p:txBody>
          <a:bodyPr/>
          <a:lstStyle/>
          <a:p>
            <a:r>
              <a:rPr lang="en-US"/>
              <a:t>© 2009 Michigan State University Board of Trustees</a:t>
            </a:r>
          </a:p>
        </p:txBody>
      </p:sp>
      <p:sp>
        <p:nvSpPr>
          <p:cNvPr id="7" name="Rectangle 7"/>
          <p:cNvSpPr>
            <a:spLocks noGrp="1" noChangeArrowheads="1"/>
          </p:cNvSpPr>
          <p:nvPr>
            <p:ph type="sldNum" sz="quarter" idx="5"/>
          </p:nvPr>
        </p:nvSpPr>
        <p:spPr>
          <a:ln/>
        </p:spPr>
        <p:txBody>
          <a:bodyPr/>
          <a:lstStyle/>
          <a:p>
            <a:fld id="{7D29C4CF-BF31-4769-A40B-623F114E4DF3}" type="slidenum">
              <a:rPr lang="en-US"/>
              <a:pPr/>
              <a:t>6</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76382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xfrm>
            <a:off x="2" y="8841737"/>
            <a:ext cx="3043980" cy="465774"/>
          </a:xfrm>
          <a:prstGeom prst="rect">
            <a:avLst/>
          </a:prstGeom>
          <a:ln/>
        </p:spPr>
        <p:txBody>
          <a:bodyPr/>
          <a:lstStyle/>
          <a:p>
            <a:r>
              <a:rPr lang="en-US"/>
              <a:t>© 2009 Michigan State University Board of Trustees</a:t>
            </a:r>
          </a:p>
        </p:txBody>
      </p:sp>
      <p:sp>
        <p:nvSpPr>
          <p:cNvPr id="7" name="Rectangle 7"/>
          <p:cNvSpPr>
            <a:spLocks noGrp="1" noChangeArrowheads="1"/>
          </p:cNvSpPr>
          <p:nvPr>
            <p:ph type="sldNum" sz="quarter" idx="5"/>
          </p:nvPr>
        </p:nvSpPr>
        <p:spPr>
          <a:ln/>
        </p:spPr>
        <p:txBody>
          <a:bodyPr/>
          <a:lstStyle/>
          <a:p>
            <a:fld id="{7D29C4CF-BF31-4769-A40B-623F114E4DF3}" type="slidenum">
              <a:rPr lang="en-US"/>
              <a:pPr/>
              <a:t>7</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628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xfrm>
            <a:off x="2" y="8841737"/>
            <a:ext cx="3043980" cy="465774"/>
          </a:xfrm>
          <a:prstGeom prst="rect">
            <a:avLst/>
          </a:prstGeom>
          <a:ln/>
        </p:spPr>
        <p:txBody>
          <a:bodyPr/>
          <a:lstStyle/>
          <a:p>
            <a:r>
              <a:rPr lang="en-US"/>
              <a:t>© 2009 Michigan State University Board of Trustees</a:t>
            </a:r>
          </a:p>
        </p:txBody>
      </p:sp>
      <p:sp>
        <p:nvSpPr>
          <p:cNvPr id="7" name="Rectangle 7"/>
          <p:cNvSpPr>
            <a:spLocks noGrp="1" noChangeArrowheads="1"/>
          </p:cNvSpPr>
          <p:nvPr>
            <p:ph type="sldNum" sz="quarter" idx="5"/>
          </p:nvPr>
        </p:nvSpPr>
        <p:spPr>
          <a:ln/>
        </p:spPr>
        <p:txBody>
          <a:bodyPr/>
          <a:lstStyle/>
          <a:p>
            <a:fld id="{7D29C4CF-BF31-4769-A40B-623F114E4DF3}" type="slidenum">
              <a:rPr lang="en-US"/>
              <a:pPr/>
              <a:t>10</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301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xfrm>
            <a:off x="2" y="8841737"/>
            <a:ext cx="3043980" cy="465774"/>
          </a:xfrm>
          <a:prstGeom prst="rect">
            <a:avLst/>
          </a:prstGeom>
          <a:ln/>
        </p:spPr>
        <p:txBody>
          <a:bodyPr/>
          <a:lstStyle/>
          <a:p>
            <a:r>
              <a:rPr lang="en-US"/>
              <a:t>© 2009 Michigan State University Board of Trustees</a:t>
            </a:r>
          </a:p>
        </p:txBody>
      </p:sp>
      <p:sp>
        <p:nvSpPr>
          <p:cNvPr id="7" name="Rectangle 7"/>
          <p:cNvSpPr>
            <a:spLocks noGrp="1" noChangeArrowheads="1"/>
          </p:cNvSpPr>
          <p:nvPr>
            <p:ph type="sldNum" sz="quarter" idx="5"/>
          </p:nvPr>
        </p:nvSpPr>
        <p:spPr>
          <a:ln/>
        </p:spPr>
        <p:txBody>
          <a:bodyPr/>
          <a:lstStyle/>
          <a:p>
            <a:fld id="{2F6866BF-1DED-4C41-B27C-6949540DB5B0}" type="slidenum">
              <a:rPr lang="en-US"/>
              <a:pPr/>
              <a:t>11</a:t>
            </a:fld>
            <a:endParaRPr lang="en-US"/>
          </a:p>
        </p:txBody>
      </p:sp>
      <p:sp>
        <p:nvSpPr>
          <p:cNvPr id="421890" name="Rectangle 2"/>
          <p:cNvSpPr>
            <a:spLocks noGrp="1" noRot="1" noChangeAspect="1" noChangeArrowheads="1" noTextEdit="1"/>
          </p:cNvSpPr>
          <p:nvPr>
            <p:ph type="sldImg"/>
          </p:nvPr>
        </p:nvSpPr>
        <p:spPr>
          <a:xfrm>
            <a:off x="1185863" y="696913"/>
            <a:ext cx="4656137" cy="3492500"/>
          </a:xfrm>
          <a:ln/>
        </p:spPr>
      </p:sp>
      <p:sp>
        <p:nvSpPr>
          <p:cNvPr id="421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3285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xfrm>
            <a:off x="2" y="8841737"/>
            <a:ext cx="3043980" cy="465774"/>
          </a:xfrm>
          <a:prstGeom prst="rect">
            <a:avLst/>
          </a:prstGeom>
          <a:ln/>
        </p:spPr>
        <p:txBody>
          <a:bodyPr/>
          <a:lstStyle/>
          <a:p>
            <a:r>
              <a:rPr lang="en-US"/>
              <a:t>© 2009 Michigan State University Board of Trustees</a:t>
            </a:r>
          </a:p>
        </p:txBody>
      </p:sp>
      <p:sp>
        <p:nvSpPr>
          <p:cNvPr id="7" name="Rectangle 7"/>
          <p:cNvSpPr>
            <a:spLocks noGrp="1" noChangeArrowheads="1"/>
          </p:cNvSpPr>
          <p:nvPr>
            <p:ph type="sldNum" sz="quarter" idx="5"/>
          </p:nvPr>
        </p:nvSpPr>
        <p:spPr>
          <a:ln/>
        </p:spPr>
        <p:txBody>
          <a:bodyPr/>
          <a:lstStyle/>
          <a:p>
            <a:fld id="{2F6866BF-1DED-4C41-B27C-6949540DB5B0}" type="slidenum">
              <a:rPr lang="en-US"/>
              <a:pPr/>
              <a:t>12</a:t>
            </a:fld>
            <a:endParaRPr lang="en-US"/>
          </a:p>
        </p:txBody>
      </p:sp>
      <p:sp>
        <p:nvSpPr>
          <p:cNvPr id="421890" name="Rectangle 2"/>
          <p:cNvSpPr>
            <a:spLocks noGrp="1" noRot="1" noChangeAspect="1" noChangeArrowheads="1" noTextEdit="1"/>
          </p:cNvSpPr>
          <p:nvPr>
            <p:ph type="sldImg"/>
          </p:nvPr>
        </p:nvSpPr>
        <p:spPr>
          <a:xfrm>
            <a:off x="1185863" y="696913"/>
            <a:ext cx="4656137" cy="3492500"/>
          </a:xfrm>
          <a:ln/>
        </p:spPr>
      </p:sp>
      <p:sp>
        <p:nvSpPr>
          <p:cNvPr id="421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4712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5" descr="Logo for Michigan State University | University Outreach and Engagement" title="Michigan State University | University Outreach and Engagement"/>
          <p:cNvPicPr>
            <a:picLocks noChangeAspect="1"/>
          </p:cNvPicPr>
          <p:nvPr userDrawn="1"/>
        </p:nvPicPr>
        <p:blipFill>
          <a:blip r:embed="rId3"/>
          <a:srcRect/>
          <a:stretch>
            <a:fillRect/>
          </a:stretch>
        </p:blipFill>
        <p:spPr bwMode="auto">
          <a:xfrm>
            <a:off x="457200" y="76200"/>
            <a:ext cx="4156365" cy="755704"/>
          </a:xfrm>
          <a:prstGeom prst="rect">
            <a:avLst/>
          </a:prstGeom>
          <a:noFill/>
          <a:ln w="9525">
            <a:noFill/>
            <a:miter lim="800000"/>
            <a:headEnd/>
            <a:tailEnd/>
          </a:ln>
        </p:spPr>
      </p:pic>
      <p:sp>
        <p:nvSpPr>
          <p:cNvPr id="76802" name="Rectangle 2"/>
          <p:cNvSpPr>
            <a:spLocks noGrp="1" noChangeArrowheads="1"/>
          </p:cNvSpPr>
          <p:nvPr>
            <p:ph type="ctrTitle" hasCustomPrompt="1"/>
          </p:nvPr>
        </p:nvSpPr>
        <p:spPr>
          <a:xfrm>
            <a:off x="685800" y="1219200"/>
            <a:ext cx="7772400" cy="2346960"/>
          </a:xfrm>
        </p:spPr>
        <p:txBody>
          <a:bodyPr anchor="b" anchorCtr="0"/>
          <a:lstStyle>
            <a:lvl1pPr>
              <a:lnSpc>
                <a:spcPct val="90000"/>
              </a:lnSpc>
              <a:defRPr sz="4000">
                <a:latin typeface="+mj-lt"/>
                <a:cs typeface="Georgia"/>
              </a:defRPr>
            </a:lvl1pPr>
          </a:lstStyle>
          <a:p>
            <a:r>
              <a:rPr lang="en-US" dirty="0" smtClean="0"/>
              <a:t>Click to edit Master Presentation Title</a:t>
            </a:r>
            <a:endParaRPr lang="en-US" dirty="0"/>
          </a:p>
        </p:txBody>
      </p:sp>
      <p:sp>
        <p:nvSpPr>
          <p:cNvPr id="76803" name="Rectangle 3"/>
          <p:cNvSpPr>
            <a:spLocks noGrp="1" noChangeArrowheads="1"/>
          </p:cNvSpPr>
          <p:nvPr>
            <p:ph type="subTitle" idx="1" hasCustomPrompt="1"/>
          </p:nvPr>
        </p:nvSpPr>
        <p:spPr>
          <a:xfrm>
            <a:off x="685800" y="3581400"/>
            <a:ext cx="7772400" cy="312274"/>
          </a:xfrm>
        </p:spPr>
        <p:txBody>
          <a:bodyPr/>
          <a:lstStyle>
            <a:lvl1pPr marL="0" indent="0">
              <a:buFontTx/>
              <a:buNone/>
              <a:defRPr sz="2000" b="1" baseline="0">
                <a:solidFill>
                  <a:schemeClr val="tx1">
                    <a:lumMod val="75000"/>
                  </a:schemeClr>
                </a:solidFill>
              </a:defRPr>
            </a:lvl1pPr>
          </a:lstStyle>
          <a:p>
            <a:r>
              <a:rPr lang="en-US" dirty="0" smtClean="0"/>
              <a:t>Click to edit Master Presenter Name</a:t>
            </a:r>
            <a:endParaRPr lang="en-US" dirty="0"/>
          </a:p>
        </p:txBody>
      </p:sp>
      <p:sp>
        <p:nvSpPr>
          <p:cNvPr id="3" name="Text Placeholder 2"/>
          <p:cNvSpPr>
            <a:spLocks noGrp="1"/>
          </p:cNvSpPr>
          <p:nvPr>
            <p:ph type="body" sz="quarter" idx="12" hasCustomPrompt="1"/>
          </p:nvPr>
        </p:nvSpPr>
        <p:spPr>
          <a:xfrm>
            <a:off x="685800" y="3893820"/>
            <a:ext cx="7772400" cy="449580"/>
          </a:xfrm>
        </p:spPr>
        <p:txBody>
          <a:bodyPr/>
          <a:lstStyle>
            <a:lvl1pPr marL="0" indent="0">
              <a:lnSpc>
                <a:spcPct val="90000"/>
              </a:lnSpc>
              <a:buNone/>
              <a:defRPr sz="1400" b="1" baseline="0">
                <a:solidFill>
                  <a:srgbClr val="6E6E6E"/>
                </a:solidFill>
              </a:defRPr>
            </a:lvl1pPr>
          </a:lstStyle>
          <a:p>
            <a:pPr lvl="0"/>
            <a:r>
              <a:rPr lang="en-US" dirty="0" smtClean="0"/>
              <a:t>Click to edit Master Presenter Title, and Department</a:t>
            </a:r>
          </a:p>
        </p:txBody>
      </p:sp>
      <p:sp>
        <p:nvSpPr>
          <p:cNvPr id="11" name="Text Placeholder 10"/>
          <p:cNvSpPr>
            <a:spLocks noGrp="1"/>
          </p:cNvSpPr>
          <p:nvPr>
            <p:ph type="body" sz="quarter" idx="13" hasCustomPrompt="1"/>
          </p:nvPr>
        </p:nvSpPr>
        <p:spPr>
          <a:xfrm>
            <a:off x="685800" y="5943600"/>
            <a:ext cx="7772400" cy="457200"/>
          </a:xfrm>
        </p:spPr>
        <p:txBody>
          <a:bodyPr/>
          <a:lstStyle>
            <a:lvl1pPr marL="0" indent="0">
              <a:lnSpc>
                <a:spcPct val="90000"/>
              </a:lnSpc>
              <a:buNone/>
              <a:defRPr sz="1200">
                <a:solidFill>
                  <a:srgbClr val="6E6E6E"/>
                </a:solidFill>
              </a:defRPr>
            </a:lvl1pPr>
          </a:lstStyle>
          <a:p>
            <a:pPr lvl="0"/>
            <a:r>
              <a:rPr lang="en-US" dirty="0" smtClean="0"/>
              <a:t>Click to edit Master Presentation Date</a:t>
            </a:r>
          </a:p>
        </p:txBody>
      </p:sp>
      <p:sp>
        <p:nvSpPr>
          <p:cNvPr id="5" name="Text Placeholder 4"/>
          <p:cNvSpPr>
            <a:spLocks noGrp="1"/>
          </p:cNvSpPr>
          <p:nvPr>
            <p:ph type="body" sz="quarter" idx="15" hasCustomPrompt="1"/>
          </p:nvPr>
        </p:nvSpPr>
        <p:spPr>
          <a:xfrm>
            <a:off x="685800" y="4343400"/>
            <a:ext cx="7772400" cy="251901"/>
          </a:xfrm>
        </p:spPr>
        <p:txBody>
          <a:bodyPr tIns="0" anchor="t" anchorCtr="0"/>
          <a:lstStyle>
            <a:lvl1pPr marL="0" indent="0">
              <a:buNone/>
              <a:defRPr sz="1400" baseline="0">
                <a:solidFill>
                  <a:srgbClr val="6E6E6E"/>
                </a:solidFill>
              </a:defRPr>
            </a:lvl1pPr>
            <a:lvl2pPr marL="457200" indent="0">
              <a:buNone/>
              <a:defRPr sz="1200">
                <a:solidFill>
                  <a:schemeClr val="tx1"/>
                </a:solidFill>
              </a:defRPr>
            </a:lvl2pPr>
            <a:lvl3pPr marL="914400" indent="0">
              <a:buNone/>
              <a:defRPr sz="1200">
                <a:solidFill>
                  <a:schemeClr val="tx1"/>
                </a:solidFill>
              </a:defRPr>
            </a:lvl3pPr>
            <a:lvl4pPr marL="1371600" indent="0">
              <a:buNone/>
              <a:defRPr sz="1200">
                <a:solidFill>
                  <a:schemeClr val="tx1"/>
                </a:solidFill>
              </a:defRPr>
            </a:lvl4pPr>
            <a:lvl5pPr marL="1828800" indent="0">
              <a:buNone/>
              <a:defRPr sz="1200">
                <a:solidFill>
                  <a:schemeClr val="tx1"/>
                </a:solidFill>
              </a:defRPr>
            </a:lvl5pPr>
          </a:lstStyle>
          <a:p>
            <a:pPr lvl="0"/>
            <a:r>
              <a:rPr lang="en-US" dirty="0" smtClean="0"/>
              <a:t>Click to edit Master Presenter Email</a:t>
            </a:r>
            <a:endParaRPr lang="en-US" dirty="0"/>
          </a:p>
        </p:txBody>
      </p:sp>
      <p:sp>
        <p:nvSpPr>
          <p:cNvPr id="6" name="Text Placeholder 5"/>
          <p:cNvSpPr>
            <a:spLocks noGrp="1"/>
          </p:cNvSpPr>
          <p:nvPr>
            <p:ph type="body" sz="quarter" idx="16" hasCustomPrompt="1"/>
          </p:nvPr>
        </p:nvSpPr>
        <p:spPr>
          <a:xfrm>
            <a:off x="685800" y="5410200"/>
            <a:ext cx="7772400" cy="260228"/>
          </a:xfrm>
        </p:spPr>
        <p:txBody>
          <a:bodyPr/>
          <a:lstStyle>
            <a:lvl1pPr marL="0" indent="0">
              <a:buNone/>
              <a:defRPr sz="1200" b="1" baseline="0">
                <a:solidFill>
                  <a:srgbClr val="6E6E6E"/>
                </a:solidFill>
              </a:defRPr>
            </a:lvl1pPr>
          </a:lstStyle>
          <a:p>
            <a:pPr lvl="0"/>
            <a:r>
              <a:rPr lang="en-US" dirty="0" smtClean="0"/>
              <a:t>Click to edit Master Event Title or Audience Name</a:t>
            </a:r>
            <a:endParaRPr lang="en-US" dirty="0"/>
          </a:p>
        </p:txBody>
      </p:sp>
      <p:sp>
        <p:nvSpPr>
          <p:cNvPr id="8" name="Text Placeholder 7"/>
          <p:cNvSpPr>
            <a:spLocks noGrp="1"/>
          </p:cNvSpPr>
          <p:nvPr>
            <p:ph type="body" sz="quarter" idx="17" hasCustomPrompt="1"/>
          </p:nvPr>
        </p:nvSpPr>
        <p:spPr>
          <a:xfrm>
            <a:off x="685800" y="5683372"/>
            <a:ext cx="7772400" cy="260228"/>
          </a:xfrm>
        </p:spPr>
        <p:txBody>
          <a:bodyPr/>
          <a:lstStyle>
            <a:lvl1pPr marL="0" indent="0">
              <a:buNone/>
              <a:defRPr sz="1200" baseline="0">
                <a:solidFill>
                  <a:srgbClr val="6E6E6E"/>
                </a:solidFill>
              </a:defRPr>
            </a:lvl1pPr>
          </a:lstStyle>
          <a:p>
            <a:pPr lvl="0"/>
            <a:r>
              <a:rPr lang="en-US" dirty="0" smtClean="0"/>
              <a:t>Click to edit Master Presentation Location</a:t>
            </a:r>
            <a:endParaRPr lang="en-US" dirty="0"/>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943600" y="6485514"/>
            <a:ext cx="3200400" cy="353943"/>
          </a:xfrm>
          <a:prstGeom prst="rect">
            <a:avLst/>
          </a:prstGeom>
          <a:noFill/>
          <a:ln w="9525">
            <a:noFill/>
            <a:miter lim="800000"/>
            <a:headEnd/>
            <a:tailEnd/>
          </a:ln>
        </p:spPr>
        <p:txBody>
          <a:bodyPr wrap="square">
            <a:prstTxWarp prst="textNoShape">
              <a:avLst/>
            </a:prstTxWarp>
            <a:spAutoFit/>
          </a:bodyPr>
          <a:lstStyle/>
          <a:p>
            <a:r>
              <a:rPr lang="en-US" sz="800" dirty="0" smtClean="0">
                <a:solidFill>
                  <a:srgbClr val="6E6E6E"/>
                </a:solidFill>
                <a:latin typeface="+mn-lt"/>
                <a:ea typeface="Arial" pitchFamily="-110" charset="0"/>
                <a:cs typeface="Arial" pitchFamily="-110" charset="0"/>
              </a:rPr>
              <a:t>© Michigan </a:t>
            </a:r>
            <a:r>
              <a:rPr lang="en-US" sz="800" dirty="0">
                <a:solidFill>
                  <a:srgbClr val="6E6E6E"/>
                </a:solidFill>
                <a:latin typeface="+mn-lt"/>
                <a:ea typeface="Arial" pitchFamily="-110" charset="0"/>
                <a:cs typeface="Arial" pitchFamily="-110" charset="0"/>
              </a:rPr>
              <a:t>State University Board of Trustees</a:t>
            </a:r>
          </a:p>
          <a:p>
            <a:endParaRPr lang="en-US" sz="900" dirty="0">
              <a:solidFill>
                <a:srgbClr val="6E6E6E"/>
              </a:solidFill>
              <a:latin typeface="Arial" pitchFamily="-110" charset="0"/>
              <a:ea typeface="Arial" pitchFamily="-110" charset="0"/>
              <a:cs typeface="Arial" pitchFamily="-110" charset="0"/>
            </a:endParaRPr>
          </a:p>
        </p:txBody>
      </p:sp>
      <p:pic>
        <p:nvPicPr>
          <p:cNvPr id="5" name="Picture 5" descr="Logo for Michigan State University | University Outreach and Engagement" title="Michigan State University | University Outreach and Engagement"/>
          <p:cNvPicPr>
            <a:picLocks noChangeAspect="1"/>
          </p:cNvPicPr>
          <p:nvPr userDrawn="1"/>
        </p:nvPicPr>
        <p:blipFill>
          <a:blip r:embed="rId2"/>
          <a:srcRect r="8183"/>
          <a:stretch>
            <a:fillRect/>
          </a:stretch>
        </p:blipFill>
        <p:spPr bwMode="auto">
          <a:xfrm>
            <a:off x="6035040" y="6019800"/>
            <a:ext cx="2938463" cy="452438"/>
          </a:xfrm>
          <a:prstGeom prst="rect">
            <a:avLst/>
          </a:prstGeom>
          <a:noFill/>
          <a:ln w="9525">
            <a:noFill/>
            <a:miter lim="800000"/>
            <a:headEnd/>
            <a:tailEnd/>
          </a:ln>
        </p:spPr>
      </p:pic>
      <p:sp>
        <p:nvSpPr>
          <p:cNvPr id="6" name="TextBox 5"/>
          <p:cNvSpPr txBox="1"/>
          <p:nvPr userDrawn="1"/>
        </p:nvSpPr>
        <p:spPr>
          <a:xfrm>
            <a:off x="457200" y="3210580"/>
            <a:ext cx="4038600" cy="523220"/>
          </a:xfrm>
          <a:prstGeom prst="rect">
            <a:avLst/>
          </a:prstGeom>
          <a:noFill/>
        </p:spPr>
        <p:txBody>
          <a:bodyPr wrap="square" rtlCol="0">
            <a:spAutoFit/>
          </a:bodyPr>
          <a:lstStyle/>
          <a:p>
            <a:r>
              <a:rPr lang="en-US" sz="1400" b="1" dirty="0" smtClean="0">
                <a:solidFill>
                  <a:srgbClr val="6E6E6E"/>
                </a:solidFill>
                <a:latin typeface="+mn-lt"/>
              </a:rPr>
              <a:t>University</a:t>
            </a:r>
            <a:r>
              <a:rPr lang="en-US" sz="1400" b="1" baseline="0" dirty="0" smtClean="0">
                <a:solidFill>
                  <a:srgbClr val="6E6E6E"/>
                </a:solidFill>
                <a:latin typeface="+mn-lt"/>
              </a:rPr>
              <a:t> Outreach and Engagement</a:t>
            </a:r>
          </a:p>
          <a:p>
            <a:r>
              <a:rPr lang="en-US" sz="1400" b="0" dirty="0" smtClean="0">
                <a:solidFill>
                  <a:srgbClr val="6E6E6E"/>
                </a:solidFill>
                <a:latin typeface="+mn-lt"/>
              </a:rPr>
              <a:t>Michigan State University</a:t>
            </a:r>
          </a:p>
        </p:txBody>
      </p:sp>
      <p:sp>
        <p:nvSpPr>
          <p:cNvPr id="8" name="TextBox 7"/>
          <p:cNvSpPr txBox="1"/>
          <p:nvPr userDrawn="1"/>
        </p:nvSpPr>
        <p:spPr>
          <a:xfrm>
            <a:off x="457200" y="1981200"/>
            <a:ext cx="5486400" cy="523220"/>
          </a:xfrm>
          <a:prstGeom prst="rect">
            <a:avLst/>
          </a:prstGeom>
          <a:noFill/>
        </p:spPr>
        <p:txBody>
          <a:bodyPr wrap="square" rtlCol="0">
            <a:spAutoFit/>
          </a:bodyPr>
          <a:lstStyle/>
          <a:p>
            <a:r>
              <a:rPr lang="en-US" sz="2800" b="1" dirty="0" smtClean="0">
                <a:solidFill>
                  <a:srgbClr val="18453B"/>
                </a:solidFill>
                <a:latin typeface="+mj-lt"/>
              </a:rPr>
              <a:t>Contact Information</a:t>
            </a:r>
            <a:endParaRPr lang="en-US" sz="2800" dirty="0">
              <a:latin typeface="+mj-lt"/>
            </a:endParaRPr>
          </a:p>
        </p:txBody>
      </p:sp>
      <p:sp>
        <p:nvSpPr>
          <p:cNvPr id="10" name="Text Placeholder 9"/>
          <p:cNvSpPr>
            <a:spLocks noGrp="1"/>
          </p:cNvSpPr>
          <p:nvPr>
            <p:ph type="body" sz="quarter" idx="10" hasCustomPrompt="1"/>
          </p:nvPr>
        </p:nvSpPr>
        <p:spPr>
          <a:xfrm>
            <a:off x="457200" y="2971800"/>
            <a:ext cx="5486400" cy="304800"/>
          </a:xfrm>
        </p:spPr>
        <p:txBody>
          <a:bodyPr/>
          <a:lstStyle>
            <a:lvl1pPr marL="0" indent="0">
              <a:buFontTx/>
              <a:buNone/>
              <a:defRPr sz="1400" b="1" baseline="0">
                <a:solidFill>
                  <a:srgbClr val="6E6E6E"/>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add your department name</a:t>
            </a:r>
            <a:endParaRPr lang="en-US" dirty="0"/>
          </a:p>
        </p:txBody>
      </p:sp>
      <p:sp>
        <p:nvSpPr>
          <p:cNvPr id="12" name="Text Placeholder 11"/>
          <p:cNvSpPr>
            <a:spLocks noGrp="1"/>
          </p:cNvSpPr>
          <p:nvPr>
            <p:ph type="body" sz="quarter" idx="11" hasCustomPrompt="1"/>
          </p:nvPr>
        </p:nvSpPr>
        <p:spPr>
          <a:xfrm>
            <a:off x="457200" y="2504420"/>
            <a:ext cx="5486400" cy="381000"/>
          </a:xfrm>
        </p:spPr>
        <p:txBody>
          <a:bodyPr/>
          <a:lstStyle>
            <a:lvl1pPr marL="0" indent="0">
              <a:buNone/>
              <a:defRPr sz="1800" b="1">
                <a:solidFill>
                  <a:schemeClr val="tx1"/>
                </a:solidFill>
              </a:defRPr>
            </a:lvl1pPr>
          </a:lstStyle>
          <a:p>
            <a:pPr lvl="0"/>
            <a:r>
              <a:rPr lang="en-US" dirty="0" smtClean="0"/>
              <a:t>Click to add your name</a:t>
            </a:r>
            <a:endParaRPr lang="en-US" dirty="0"/>
          </a:p>
        </p:txBody>
      </p:sp>
      <p:sp>
        <p:nvSpPr>
          <p:cNvPr id="3" name="Text Placeholder 2"/>
          <p:cNvSpPr>
            <a:spLocks noGrp="1"/>
          </p:cNvSpPr>
          <p:nvPr>
            <p:ph type="body" sz="quarter" idx="12" hasCustomPrompt="1"/>
          </p:nvPr>
        </p:nvSpPr>
        <p:spPr>
          <a:xfrm>
            <a:off x="457200" y="3733799"/>
            <a:ext cx="5486400" cy="911350"/>
          </a:xfrm>
        </p:spPr>
        <p:txBody>
          <a:bodyPr/>
          <a:lstStyle>
            <a:lvl1pPr marL="0" indent="0">
              <a:buNone/>
              <a:defRPr sz="1400" baseline="0">
                <a:solidFill>
                  <a:srgbClr val="6E6E6E"/>
                </a:solidFill>
              </a:defRPr>
            </a:lvl1pPr>
          </a:lstStyle>
          <a:p>
            <a:pPr lvl="0"/>
            <a:r>
              <a:rPr lang="en-US" dirty="0" smtClean="0"/>
              <a:t>Click to add your departmental address</a:t>
            </a:r>
          </a:p>
          <a:p>
            <a:pPr lvl="0"/>
            <a:endParaRPr lang="en-US" dirty="0" smtClean="0"/>
          </a:p>
        </p:txBody>
      </p:sp>
      <p:sp>
        <p:nvSpPr>
          <p:cNvPr id="14" name="Text Placeholder 13"/>
          <p:cNvSpPr>
            <a:spLocks noGrp="1"/>
          </p:cNvSpPr>
          <p:nvPr>
            <p:ph type="body" sz="quarter" idx="13" hasCustomPrompt="1"/>
          </p:nvPr>
        </p:nvSpPr>
        <p:spPr>
          <a:xfrm>
            <a:off x="457200" y="4648200"/>
            <a:ext cx="5486400" cy="1219200"/>
          </a:xfrm>
        </p:spPr>
        <p:txBody>
          <a:bodyPr/>
          <a:lstStyle>
            <a:lvl1pPr marL="0" indent="0">
              <a:lnSpc>
                <a:spcPct val="120000"/>
              </a:lnSpc>
              <a:spcBef>
                <a:spcPts val="0"/>
              </a:spcBef>
              <a:buNone/>
              <a:defRPr sz="1200" baseline="0">
                <a:solidFill>
                  <a:srgbClr val="6E6E6E"/>
                </a:solidFill>
              </a:defRPr>
            </a:lvl1pPr>
          </a:lstStyle>
          <a:p>
            <a:pPr lvl="0"/>
            <a:r>
              <a:rPr lang="en-US" dirty="0" smtClean="0"/>
              <a:t>Click to add your contact information. Suggested information to add:</a:t>
            </a:r>
            <a:br>
              <a:rPr lang="en-US" dirty="0" smtClean="0"/>
            </a:br>
            <a:r>
              <a:rPr lang="en-US" dirty="0" smtClean="0"/>
              <a:t>Phone:</a:t>
            </a:r>
            <a:br>
              <a:rPr lang="en-US" dirty="0" smtClean="0"/>
            </a:br>
            <a:r>
              <a:rPr lang="en-US" dirty="0" smtClean="0"/>
              <a:t>Fax:</a:t>
            </a:r>
            <a:br>
              <a:rPr lang="en-US" dirty="0" smtClean="0"/>
            </a:br>
            <a:r>
              <a:rPr lang="en-US" dirty="0" smtClean="0"/>
              <a:t>E-mail:</a:t>
            </a:r>
            <a:br>
              <a:rPr lang="en-US" dirty="0" smtClean="0"/>
            </a:br>
            <a:r>
              <a:rPr lang="en-US" dirty="0" smtClean="0"/>
              <a:t>Web:</a:t>
            </a:r>
          </a:p>
        </p:txBody>
      </p:sp>
    </p:spTree>
    <p:extLst>
      <p:ext uri="{BB962C8B-B14F-4D97-AF65-F5344CB8AC3E}">
        <p14:creationId xmlns:p14="http://schemas.microsoft.com/office/powerpoint/2010/main" val="3063114181"/>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772400" cy="1371600"/>
          </a:xfrm>
        </p:spPr>
        <p:txBody>
          <a:bodyPr anchor="b" anchorCtr="0"/>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85800" y="4114800"/>
            <a:ext cx="7772400" cy="1500187"/>
          </a:xfrm>
        </p:spPr>
        <p:txBody>
          <a:bodyPr anchor="t" anchorCtr="0"/>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title style</a:t>
            </a:r>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44237" y="1600200"/>
            <a:ext cx="3740727" cy="2286000"/>
          </a:xfrm>
        </p:spPr>
        <p:txBody>
          <a:bodyPr/>
          <a:lstStyle>
            <a:lvl1pPr>
              <a:defRPr sz="1800">
                <a:solidFill>
                  <a:srgbClr val="464646"/>
                </a:solidFill>
              </a:defRPr>
            </a:lvl1pPr>
            <a:lvl2pPr>
              <a:defRPr sz="1600">
                <a:solidFill>
                  <a:srgbClr val="464646"/>
                </a:solidFill>
              </a:defRPr>
            </a:lvl2pPr>
            <a:lvl3pPr>
              <a:defRPr sz="1400">
                <a:solidFill>
                  <a:srgbClr val="464646"/>
                </a:solidFill>
              </a:defRPr>
            </a:lvl3pPr>
            <a:lvl4pPr>
              <a:defRPr sz="1200">
                <a:solidFill>
                  <a:srgbClr val="464646"/>
                </a:solidFill>
              </a:defRPr>
            </a:lvl4pPr>
            <a:lvl5pPr>
              <a:defRPr sz="1100">
                <a:solidFill>
                  <a:srgbClr val="46464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9037" y="1600200"/>
            <a:ext cx="3740727" cy="2286000"/>
          </a:xfrm>
        </p:spPr>
        <p:txBody>
          <a:bodyPr/>
          <a:lstStyle>
            <a:lvl1pPr>
              <a:defRPr sz="1800">
                <a:solidFill>
                  <a:srgbClr val="464646"/>
                </a:solidFill>
              </a:defRPr>
            </a:lvl1pPr>
            <a:lvl2pPr>
              <a:defRPr sz="1600">
                <a:solidFill>
                  <a:srgbClr val="464646"/>
                </a:solidFill>
              </a:defRPr>
            </a:lvl2pPr>
            <a:lvl3pPr>
              <a:defRPr sz="1400">
                <a:solidFill>
                  <a:srgbClr val="464646"/>
                </a:solidFill>
              </a:defRPr>
            </a:lvl3pPr>
            <a:lvl4pPr>
              <a:defRPr sz="1200">
                <a:solidFill>
                  <a:srgbClr val="464646"/>
                </a:solidFill>
              </a:defRPr>
            </a:lvl4pPr>
            <a:lvl5pPr>
              <a:defRPr sz="1100">
                <a:solidFill>
                  <a:srgbClr val="46464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464646"/>
                </a:solidFill>
              </a:defRPr>
            </a:lvl1pPr>
            <a:lvl2pPr>
              <a:defRPr sz="2000">
                <a:solidFill>
                  <a:srgbClr val="464646"/>
                </a:solidFill>
              </a:defRPr>
            </a:lvl2pPr>
            <a:lvl3pPr>
              <a:defRPr sz="1800">
                <a:solidFill>
                  <a:srgbClr val="464646"/>
                </a:solidFill>
              </a:defRPr>
            </a:lvl3pPr>
            <a:lvl4pPr>
              <a:defRPr sz="1600">
                <a:solidFill>
                  <a:srgbClr val="464646"/>
                </a:solidFill>
              </a:defRPr>
            </a:lvl4pPr>
            <a:lvl5pPr>
              <a:defRPr sz="1600">
                <a:solidFill>
                  <a:srgbClr val="46464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464646"/>
                </a:solidFill>
              </a:defRPr>
            </a:lvl1pPr>
            <a:lvl2pPr>
              <a:defRPr sz="2000">
                <a:solidFill>
                  <a:srgbClr val="464646"/>
                </a:solidFill>
              </a:defRPr>
            </a:lvl2pPr>
            <a:lvl3pPr>
              <a:defRPr sz="1800">
                <a:solidFill>
                  <a:srgbClr val="464646"/>
                </a:solidFill>
              </a:defRPr>
            </a:lvl3pPr>
            <a:lvl4pPr>
              <a:defRPr sz="1600">
                <a:solidFill>
                  <a:srgbClr val="464646"/>
                </a:solidFill>
              </a:defRPr>
            </a:lvl4pPr>
            <a:lvl5pPr>
              <a:defRPr sz="1600">
                <a:solidFill>
                  <a:srgbClr val="464646"/>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457200" y="685800"/>
            <a:ext cx="8229600" cy="609600"/>
          </a:xfrm>
        </p:spPr>
        <p:txBody>
          <a:bodyPr/>
          <a:lstStyle/>
          <a:p>
            <a:r>
              <a:rPr lang="en-US" dirty="0" smtClean="0"/>
              <a:t>Click to edit Master title style</a:t>
            </a:r>
            <a:endParaRPr lang="en-US" dirty="0"/>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612775"/>
            <a:ext cx="8229600" cy="4114800"/>
          </a:xfrm>
        </p:spPr>
        <p:txBody>
          <a:bodyPr anchor="ctr" anchorCtr="1"/>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Drag picture to placeholder</a:t>
            </a:r>
          </a:p>
          <a:p>
            <a:pPr lvl="0"/>
            <a:r>
              <a:rPr lang="en-US" noProof="0" dirty="0" smtClean="0"/>
              <a:t>or click icon to add</a:t>
            </a:r>
          </a:p>
        </p:txBody>
      </p:sp>
      <p:sp>
        <p:nvSpPr>
          <p:cNvPr id="4" name="Text Placeholder 3"/>
          <p:cNvSpPr>
            <a:spLocks noGrp="1"/>
          </p:cNvSpPr>
          <p:nvPr>
            <p:ph type="body" sz="half" idx="2"/>
          </p:nvPr>
        </p:nvSpPr>
        <p:spPr>
          <a:xfrm>
            <a:off x="457200" y="5367338"/>
            <a:ext cx="82296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creen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nchor="ctr" anchorCtr="1"/>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Drag picture to placeholder</a:t>
            </a:r>
          </a:p>
          <a:p>
            <a:pPr lvl="0"/>
            <a:r>
              <a:rPr lang="en-US" noProof="0" dirty="0" smtClean="0"/>
              <a:t>or click icon to add</a:t>
            </a:r>
          </a:p>
        </p:txBody>
      </p:sp>
      <p:sp>
        <p:nvSpPr>
          <p:cNvPr id="4" name="Text Placeholder 3"/>
          <p:cNvSpPr>
            <a:spLocks noGrp="1"/>
          </p:cNvSpPr>
          <p:nvPr>
            <p:ph type="body" sz="half" idx="2" hasCustomPrompt="1"/>
          </p:nvPr>
        </p:nvSpPr>
        <p:spPr>
          <a:xfrm>
            <a:off x="0" y="6291075"/>
            <a:ext cx="9144000" cy="566925"/>
          </a:xfrm>
          <a:solidFill>
            <a:schemeClr val="tx1">
              <a:lumMod val="50000"/>
              <a:alpha val="91000"/>
            </a:schemeClr>
          </a:solidFill>
        </p:spPr>
        <p:txBody>
          <a:bodyPr tIns="91440" bIns="91440" anchor="t" anchorCtr="0"/>
          <a:lstStyle>
            <a:lvl1pPr marL="0" indent="0">
              <a:buNone/>
              <a:defRPr sz="9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photo caption</a:t>
            </a:r>
          </a:p>
        </p:txBody>
      </p:sp>
    </p:spTree>
    <p:extLst>
      <p:ext uri="{BB962C8B-B14F-4D97-AF65-F5344CB8AC3E}">
        <p14:creationId xmlns:p14="http://schemas.microsoft.com/office/powerpoint/2010/main" val="3126454758"/>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457200" y="6858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12"/>
          <p:cNvSpPr>
            <a:spLocks noGrp="1" noChangeArrowheads="1"/>
          </p:cNvSpPr>
          <p:nvPr>
            <p:ph type="body" idx="1"/>
          </p:nvPr>
        </p:nvSpPr>
        <p:spPr bwMode="auto">
          <a:xfrm>
            <a:off x="457200" y="1600200"/>
            <a:ext cx="8229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61" r:id="rId1"/>
    <p:sldLayoutId id="2147483849" r:id="rId2"/>
    <p:sldLayoutId id="2147483851" r:id="rId3"/>
    <p:sldLayoutId id="2147483852" r:id="rId4"/>
    <p:sldLayoutId id="2147483853" r:id="rId5"/>
    <p:sldLayoutId id="2147483854" r:id="rId6"/>
    <p:sldLayoutId id="2147483855" r:id="rId7"/>
    <p:sldLayoutId id="2147483857" r:id="rId8"/>
    <p:sldLayoutId id="2147483862" r:id="rId9"/>
    <p:sldLayoutId id="2147483863" r:id="rId10"/>
  </p:sldLayoutIdLst>
  <p:transition spd="med">
    <p:wipe/>
  </p:transition>
  <p:timing>
    <p:tnLst>
      <p:par>
        <p:cTn id="1" dur="indefinite" restart="never" nodeType="tmRoot"/>
      </p:par>
    </p:tnLst>
  </p:timing>
  <p:hf sldNum="0" hdr="0" ftr="0" dt="0"/>
  <p:txStyles>
    <p:titleStyle>
      <a:lvl1pPr algn="l" rtl="0" eaLnBrk="1" fontAlgn="base" hangingPunct="1">
        <a:spcBef>
          <a:spcPct val="0"/>
        </a:spcBef>
        <a:spcAft>
          <a:spcPct val="0"/>
        </a:spcAft>
        <a:defRPr sz="3200" b="1">
          <a:solidFill>
            <a:srgbClr val="18453B"/>
          </a:solidFill>
          <a:latin typeface="+mj-lt"/>
          <a:ea typeface="ＭＳ Ｐゴシック" pitchFamily="-110" charset="-128"/>
          <a:cs typeface="ＭＳ Ｐゴシック" pitchFamily="-110" charset="-128"/>
        </a:defRPr>
      </a:lvl1pPr>
      <a:lvl2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2pPr>
      <a:lvl3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3pPr>
      <a:lvl4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4pPr>
      <a:lvl5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200" b="1">
          <a:solidFill>
            <a:srgbClr val="476903"/>
          </a:solidFill>
          <a:latin typeface="Times" pitchFamily="48" charset="0"/>
        </a:defRPr>
      </a:lvl6pPr>
      <a:lvl7pPr marL="914400" algn="l" rtl="0" eaLnBrk="1" fontAlgn="base" hangingPunct="1">
        <a:spcBef>
          <a:spcPct val="0"/>
        </a:spcBef>
        <a:spcAft>
          <a:spcPct val="0"/>
        </a:spcAft>
        <a:defRPr sz="3200" b="1">
          <a:solidFill>
            <a:srgbClr val="476903"/>
          </a:solidFill>
          <a:latin typeface="Times" pitchFamily="48" charset="0"/>
        </a:defRPr>
      </a:lvl7pPr>
      <a:lvl8pPr marL="1371600" algn="l" rtl="0" eaLnBrk="1" fontAlgn="base" hangingPunct="1">
        <a:spcBef>
          <a:spcPct val="0"/>
        </a:spcBef>
        <a:spcAft>
          <a:spcPct val="0"/>
        </a:spcAft>
        <a:defRPr sz="3200" b="1">
          <a:solidFill>
            <a:srgbClr val="476903"/>
          </a:solidFill>
          <a:latin typeface="Times" pitchFamily="48" charset="0"/>
        </a:defRPr>
      </a:lvl8pPr>
      <a:lvl9pPr marL="1828800" algn="l" rtl="0" eaLnBrk="1" fontAlgn="base" hangingPunct="1">
        <a:spcBef>
          <a:spcPct val="0"/>
        </a:spcBef>
        <a:spcAft>
          <a:spcPct val="0"/>
        </a:spcAft>
        <a:defRPr sz="3200" b="1">
          <a:solidFill>
            <a:srgbClr val="476903"/>
          </a:solidFill>
          <a:latin typeface="Times" pitchFamily="48"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14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12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660066"/>
          </a:solidFill>
          <a:latin typeface="+mn-lt"/>
        </a:defRPr>
      </a:lvl6pPr>
      <a:lvl7pPr marL="2971800" indent="-228600" algn="l" rtl="0" eaLnBrk="1" fontAlgn="base" hangingPunct="1">
        <a:spcBef>
          <a:spcPct val="20000"/>
        </a:spcBef>
        <a:spcAft>
          <a:spcPct val="0"/>
        </a:spcAft>
        <a:buChar char="»"/>
        <a:defRPr sz="1600">
          <a:solidFill>
            <a:srgbClr val="660066"/>
          </a:solidFill>
          <a:latin typeface="+mn-lt"/>
        </a:defRPr>
      </a:lvl7pPr>
      <a:lvl8pPr marL="3429000" indent="-228600" algn="l" rtl="0" eaLnBrk="1" fontAlgn="base" hangingPunct="1">
        <a:spcBef>
          <a:spcPct val="20000"/>
        </a:spcBef>
        <a:spcAft>
          <a:spcPct val="0"/>
        </a:spcAft>
        <a:buChar char="»"/>
        <a:defRPr sz="1600">
          <a:solidFill>
            <a:srgbClr val="660066"/>
          </a:solidFill>
          <a:latin typeface="+mn-lt"/>
        </a:defRPr>
      </a:lvl8pPr>
      <a:lvl9pPr marL="3886200" indent="-228600" algn="l" rtl="0" eaLnBrk="1" fontAlgn="base" hangingPunct="1">
        <a:spcBef>
          <a:spcPct val="20000"/>
        </a:spcBef>
        <a:spcAft>
          <a:spcPct val="0"/>
        </a:spcAft>
        <a:buChar char="»"/>
        <a:defRPr sz="1600">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bargerst@msu.edu"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oemi.msu.edu/requestguestaccount.aspx" TargetMode="External"/><Relationship Id="rId5" Type="http://schemas.openxmlformats.org/officeDocument/2006/relationships/image" Target="../media/image4.png"/><Relationship Id="rId4" Type="http://schemas.openxmlformats.org/officeDocument/2006/relationships/hyperlink" Target="http://outreach.ms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1828799"/>
          </a:xfrm>
        </p:spPr>
        <p:txBody>
          <a:bodyPr/>
          <a:lstStyle/>
          <a:p>
            <a:r>
              <a:rPr lang="en-US" dirty="0"/>
              <a:t>Measuring Engagement: </a:t>
            </a:r>
            <a:r>
              <a:rPr lang="en-US" dirty="0" smtClean="0"/>
              <a:t/>
            </a:r>
            <a:br>
              <a:rPr lang="en-US" dirty="0" smtClean="0"/>
            </a:br>
            <a:r>
              <a:rPr lang="en-US" dirty="0" smtClean="0"/>
              <a:t>What </a:t>
            </a:r>
            <a:r>
              <a:rPr lang="en-US" dirty="0"/>
              <a:t>are We Learning</a:t>
            </a:r>
            <a:r>
              <a:rPr lang="en-US" dirty="0" smtClean="0"/>
              <a:t>? </a:t>
            </a:r>
            <a:endParaRPr lang="en-US" dirty="0"/>
          </a:p>
        </p:txBody>
      </p:sp>
      <p:sp>
        <p:nvSpPr>
          <p:cNvPr id="3" name="Subtitle 2"/>
          <p:cNvSpPr>
            <a:spLocks noGrp="1"/>
          </p:cNvSpPr>
          <p:nvPr>
            <p:ph type="subTitle" idx="1"/>
          </p:nvPr>
        </p:nvSpPr>
        <p:spPr>
          <a:xfrm>
            <a:off x="718782" y="3571129"/>
            <a:ext cx="7772400" cy="312274"/>
          </a:xfrm>
        </p:spPr>
        <p:txBody>
          <a:bodyPr/>
          <a:lstStyle/>
          <a:p>
            <a:r>
              <a:rPr lang="en-US" dirty="0" smtClean="0"/>
              <a:t>Burton Bargerstock</a:t>
            </a:r>
            <a:endParaRPr lang="en-US" dirty="0"/>
          </a:p>
        </p:txBody>
      </p:sp>
      <p:sp>
        <p:nvSpPr>
          <p:cNvPr id="4" name="Text Placeholder 3"/>
          <p:cNvSpPr>
            <a:spLocks noGrp="1"/>
          </p:cNvSpPr>
          <p:nvPr>
            <p:ph type="body" sz="quarter" idx="12"/>
          </p:nvPr>
        </p:nvSpPr>
        <p:spPr>
          <a:xfrm>
            <a:off x="718782" y="3939478"/>
            <a:ext cx="7772400" cy="754380"/>
          </a:xfrm>
        </p:spPr>
        <p:txBody>
          <a:bodyPr/>
          <a:lstStyle/>
          <a:p>
            <a:r>
              <a:rPr lang="en-US" dirty="0" smtClean="0"/>
              <a:t>Director, National Collaborative for the Study of University Engagement</a:t>
            </a:r>
          </a:p>
          <a:p>
            <a:r>
              <a:rPr lang="en-US" dirty="0" smtClean="0"/>
              <a:t>Director, Communication and Information Technology</a:t>
            </a:r>
          </a:p>
          <a:p>
            <a:r>
              <a:rPr lang="en-US" dirty="0" smtClean="0"/>
              <a:t>Special Adviser to the Associate Provost</a:t>
            </a:r>
            <a:endParaRPr lang="en-US" dirty="0"/>
          </a:p>
        </p:txBody>
      </p:sp>
      <p:sp>
        <p:nvSpPr>
          <p:cNvPr id="5" name="Text Placeholder 4"/>
          <p:cNvSpPr>
            <a:spLocks noGrp="1"/>
          </p:cNvSpPr>
          <p:nvPr>
            <p:ph type="body" sz="quarter" idx="13"/>
          </p:nvPr>
        </p:nvSpPr>
        <p:spPr>
          <a:xfrm>
            <a:off x="681251" y="6152774"/>
            <a:ext cx="7772400" cy="228600"/>
          </a:xfrm>
        </p:spPr>
        <p:txBody>
          <a:bodyPr/>
          <a:lstStyle/>
          <a:p>
            <a:r>
              <a:rPr lang="en-US" dirty="0" smtClean="0"/>
              <a:t>July 12, 2016</a:t>
            </a:r>
            <a:endParaRPr lang="en-US" dirty="0"/>
          </a:p>
        </p:txBody>
      </p:sp>
      <p:sp>
        <p:nvSpPr>
          <p:cNvPr id="7" name="Text Placeholder 6"/>
          <p:cNvSpPr>
            <a:spLocks noGrp="1"/>
          </p:cNvSpPr>
          <p:nvPr>
            <p:ph type="body" sz="quarter" idx="16"/>
          </p:nvPr>
        </p:nvSpPr>
        <p:spPr>
          <a:xfrm>
            <a:off x="681251" y="5212018"/>
            <a:ext cx="7772400" cy="679266"/>
          </a:xfrm>
        </p:spPr>
        <p:txBody>
          <a:bodyPr/>
          <a:lstStyle/>
          <a:p>
            <a:r>
              <a:rPr lang="en-US" dirty="0" smtClean="0"/>
              <a:t>Association of Public and Land-grant Universities</a:t>
            </a:r>
          </a:p>
          <a:p>
            <a:r>
              <a:rPr lang="en-US" dirty="0" smtClean="0"/>
              <a:t>Summer Meeting of the Council on Engagement and Outreach and</a:t>
            </a:r>
          </a:p>
          <a:p>
            <a:r>
              <a:rPr lang="en-US" dirty="0"/>
              <a:t>Commission </a:t>
            </a:r>
            <a:r>
              <a:rPr lang="en-US" dirty="0" smtClean="0"/>
              <a:t>on </a:t>
            </a:r>
            <a:r>
              <a:rPr lang="en-US" dirty="0"/>
              <a:t>Innovation, </a:t>
            </a:r>
            <a:r>
              <a:rPr lang="en-US" dirty="0" smtClean="0"/>
              <a:t>Competitiveness, and Economic Prosperity</a:t>
            </a:r>
            <a:endParaRPr lang="en-US" dirty="0"/>
          </a:p>
        </p:txBody>
      </p:sp>
      <p:sp>
        <p:nvSpPr>
          <p:cNvPr id="8" name="Text Placeholder 7"/>
          <p:cNvSpPr>
            <a:spLocks noGrp="1"/>
          </p:cNvSpPr>
          <p:nvPr>
            <p:ph type="body" sz="quarter" idx="17"/>
          </p:nvPr>
        </p:nvSpPr>
        <p:spPr>
          <a:xfrm>
            <a:off x="685800" y="5891284"/>
            <a:ext cx="7772400" cy="220040"/>
          </a:xfrm>
        </p:spPr>
        <p:txBody>
          <a:bodyPr/>
          <a:lstStyle/>
          <a:p>
            <a:r>
              <a:rPr lang="en-US" dirty="0" smtClean="0"/>
              <a:t>Chicago, Illinois</a:t>
            </a:r>
            <a:endParaRPr lang="en-US" dirty="0"/>
          </a:p>
        </p:txBody>
      </p:sp>
    </p:spTree>
    <p:extLst>
      <p:ext uri="{BB962C8B-B14F-4D97-AF65-F5344CB8AC3E}">
        <p14:creationId xmlns:p14="http://schemas.microsoft.com/office/powerpoint/2010/main" val="4160258405"/>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idx="1"/>
          </p:nvPr>
        </p:nvSpPr>
        <p:spPr>
          <a:xfrm>
            <a:off x="381000" y="1819274"/>
            <a:ext cx="8077200" cy="4962525"/>
          </a:xfrm>
          <a:noFill/>
        </p:spPr>
        <p:txBody>
          <a:bodyPr/>
          <a:lstStyle/>
          <a:p>
            <a:pPr marL="344488" lvl="1" indent="-284163">
              <a:spcBef>
                <a:spcPts val="1200"/>
              </a:spcBef>
              <a:buFont typeface="Arial" pitchFamily="34" charset="0"/>
              <a:buChar char="•"/>
            </a:pPr>
            <a:r>
              <a:rPr lang="en-US" dirty="0" smtClean="0"/>
              <a:t>3</a:t>
            </a:r>
            <a:r>
              <a:rPr lang="en-US" sz="1800" dirty="0" smtClean="0">
                <a:solidFill>
                  <a:schemeClr val="tx1"/>
                </a:solidFill>
              </a:rPr>
              <a:t>,935 distinct (non-duplicative) respondents have completed the survey</a:t>
            </a:r>
          </a:p>
          <a:p>
            <a:pPr marL="803275" lvl="2" indent="-285750">
              <a:spcBef>
                <a:spcPts val="1200"/>
              </a:spcBef>
              <a:buFont typeface="Courier New" panose="02070309020205020404" pitchFamily="49" charset="0"/>
              <a:buChar char="o"/>
            </a:pPr>
            <a:r>
              <a:rPr lang="en-US" sz="1600" dirty="0" smtClean="0">
                <a:solidFill>
                  <a:schemeClr val="tx1"/>
                </a:solidFill>
              </a:rPr>
              <a:t>During this period the size of the faculty and academic staff has remained relatively stable (approximately 4,900)</a:t>
            </a:r>
          </a:p>
          <a:p>
            <a:pPr marL="344488" lvl="1" indent="-284163">
              <a:spcBef>
                <a:spcPts val="1200"/>
              </a:spcBef>
              <a:buFont typeface="Arial" pitchFamily="34" charset="0"/>
              <a:buChar char="•"/>
            </a:pPr>
            <a:r>
              <a:rPr lang="en-US" sz="1800" dirty="0" smtClean="0">
                <a:solidFill>
                  <a:schemeClr val="tx1"/>
                </a:solidFill>
              </a:rPr>
              <a:t>Nearly 80% of respondents report having participated in some form of </a:t>
            </a:r>
            <a:r>
              <a:rPr lang="en-US" dirty="0" smtClean="0"/>
              <a:t>community-</a:t>
            </a:r>
            <a:r>
              <a:rPr lang="en-US" sz="1800" dirty="0" smtClean="0">
                <a:solidFill>
                  <a:schemeClr val="tx1"/>
                </a:solidFill>
              </a:rPr>
              <a:t>engaged scholarship or university outreach</a:t>
            </a:r>
          </a:p>
          <a:p>
            <a:pPr marL="344488" lvl="1" indent="-284163">
              <a:spcBef>
                <a:spcPts val="1200"/>
              </a:spcBef>
              <a:buFont typeface="Arial" pitchFamily="34" charset="0"/>
              <a:buChar char="•"/>
            </a:pPr>
            <a:r>
              <a:rPr lang="en-US" dirty="0"/>
              <a:t>The work reported by these respondents represents a collective investment by Michigan State University of $177,178,204 in faculty and academic staff time devoted to addressing the concerns of the state, nation, and world through engaged scholarship (based on the actual salary value of time spent, as reported by respondents)</a:t>
            </a:r>
          </a:p>
          <a:p>
            <a:pPr marL="344488" lvl="1" indent="-284163">
              <a:spcBef>
                <a:spcPts val="1200"/>
              </a:spcBef>
              <a:buFont typeface="Arial" pitchFamily="34" charset="0"/>
              <a:buChar char="•"/>
            </a:pPr>
            <a:r>
              <a:rPr lang="en-US" dirty="0"/>
              <a:t>Respondents have submitted 9,371 project reports</a:t>
            </a:r>
          </a:p>
        </p:txBody>
      </p:sp>
      <p:sp>
        <p:nvSpPr>
          <p:cNvPr id="5" name="Rectangle 3"/>
          <p:cNvSpPr>
            <a:spLocks noGrp="1" noChangeArrowheads="1"/>
          </p:cNvSpPr>
          <p:nvPr>
            <p:ph type="title"/>
          </p:nvPr>
        </p:nvSpPr>
        <p:spPr>
          <a:xfrm>
            <a:off x="381000" y="609600"/>
            <a:ext cx="7877175" cy="914400"/>
          </a:xfrm>
          <a:noFill/>
          <a:ln/>
        </p:spPr>
        <p:txBody>
          <a:bodyPr/>
          <a:lstStyle/>
          <a:p>
            <a:r>
              <a:rPr lang="en-US" dirty="0" smtClean="0"/>
              <a:t>Data Collection with the OEMI at MSU: </a:t>
            </a:r>
            <a:br>
              <a:rPr lang="en-US" dirty="0" smtClean="0"/>
            </a:br>
            <a:r>
              <a:rPr lang="en-US" dirty="0" smtClean="0"/>
              <a:t>2004-2015</a:t>
            </a:r>
            <a:endParaRPr lang="en-US" dirty="0"/>
          </a:p>
        </p:txBody>
      </p:sp>
    </p:spTree>
    <p:extLst>
      <p:ext uri="{BB962C8B-B14F-4D97-AF65-F5344CB8AC3E}">
        <p14:creationId xmlns:p14="http://schemas.microsoft.com/office/powerpoint/2010/main" val="1846890827"/>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idx="1"/>
          </p:nvPr>
        </p:nvSpPr>
        <p:spPr>
          <a:xfrm>
            <a:off x="381000" y="1828800"/>
            <a:ext cx="8305800" cy="5029200"/>
          </a:xfrm>
        </p:spPr>
        <p:txBody>
          <a:bodyPr/>
          <a:lstStyle/>
          <a:p>
            <a:pPr marL="0" indent="0">
              <a:lnSpc>
                <a:spcPct val="80000"/>
              </a:lnSpc>
              <a:spcBef>
                <a:spcPts val="600"/>
              </a:spcBef>
              <a:spcAft>
                <a:spcPts val="1200"/>
              </a:spcAft>
              <a:buNone/>
            </a:pPr>
            <a:r>
              <a:rPr lang="en-US" b="1" dirty="0" smtClean="0">
                <a:solidFill>
                  <a:schemeClr val="tx1"/>
                </a:solidFill>
              </a:rPr>
              <a:t>Centralized data can serve a variety of purposes</a:t>
            </a:r>
          </a:p>
          <a:p>
            <a:pPr marL="346075" lvl="1" indent="-284163">
              <a:spcBef>
                <a:spcPts val="600"/>
              </a:spcBef>
              <a:spcAft>
                <a:spcPts val="600"/>
              </a:spcAft>
              <a:buFont typeface="Arial" pitchFamily="34" charset="0"/>
              <a:buChar char="•"/>
            </a:pPr>
            <a:r>
              <a:rPr lang="en-US" sz="2000" dirty="0" smtClean="0">
                <a:solidFill>
                  <a:schemeClr val="tx1"/>
                </a:solidFill>
              </a:rPr>
              <a:t>Describing engagement and outreach activity (telling the engagement story)</a:t>
            </a:r>
          </a:p>
          <a:p>
            <a:pPr marL="854075" lvl="2" indent="-285750">
              <a:lnSpc>
                <a:spcPct val="80000"/>
              </a:lnSpc>
              <a:spcBef>
                <a:spcPts val="600"/>
              </a:spcBef>
              <a:spcAft>
                <a:spcPts val="600"/>
              </a:spcAft>
              <a:buFont typeface="Courier New" panose="02070309020205020404" pitchFamily="49" charset="0"/>
              <a:buChar char="o"/>
            </a:pPr>
            <a:r>
              <a:rPr lang="en-US" sz="1800" dirty="0" smtClean="0">
                <a:solidFill>
                  <a:schemeClr val="tx1"/>
                </a:solidFill>
              </a:rPr>
              <a:t>Communicating examples across disciplines and sectors</a:t>
            </a:r>
          </a:p>
          <a:p>
            <a:pPr marL="1262062" lvl="3" indent="-285750">
              <a:spcBef>
                <a:spcPts val="600"/>
              </a:spcBef>
              <a:spcAft>
                <a:spcPts val="600"/>
              </a:spcAft>
              <a:buFont typeface="Century Gothic" panose="020B0502020202020204" pitchFamily="34" charset="0"/>
              <a:buChar char="−"/>
            </a:pPr>
            <a:r>
              <a:rPr lang="en-US" sz="1600" dirty="0" smtClean="0">
                <a:solidFill>
                  <a:schemeClr val="tx1"/>
                </a:solidFill>
              </a:rPr>
              <a:t>Helping </a:t>
            </a:r>
            <a:r>
              <a:rPr lang="en-US" sz="1600" u="sng" dirty="0" smtClean="0">
                <a:solidFill>
                  <a:schemeClr val="tx1"/>
                </a:solidFill>
              </a:rPr>
              <a:t>faculty</a:t>
            </a:r>
            <a:r>
              <a:rPr lang="en-US" sz="1600" dirty="0" smtClean="0">
                <a:solidFill>
                  <a:schemeClr val="tx1"/>
                </a:solidFill>
              </a:rPr>
              <a:t> develop better understandings of what community-engaged scholarship might look like in their discipline/field</a:t>
            </a:r>
          </a:p>
          <a:p>
            <a:pPr marL="1262062" lvl="3" indent="-285750">
              <a:spcBef>
                <a:spcPts val="600"/>
              </a:spcBef>
              <a:spcAft>
                <a:spcPts val="1200"/>
              </a:spcAft>
              <a:buFont typeface="Century Gothic" panose="020B0502020202020204" pitchFamily="34" charset="0"/>
              <a:buChar char="−"/>
            </a:pPr>
            <a:r>
              <a:rPr lang="en-US" sz="1600" dirty="0" smtClean="0">
                <a:solidFill>
                  <a:schemeClr val="tx1"/>
                </a:solidFill>
              </a:rPr>
              <a:t>Helping </a:t>
            </a:r>
            <a:r>
              <a:rPr lang="en-US" sz="1600" u="sng" dirty="0" smtClean="0">
                <a:solidFill>
                  <a:schemeClr val="tx1"/>
                </a:solidFill>
              </a:rPr>
              <a:t>stakeholders</a:t>
            </a:r>
            <a:r>
              <a:rPr lang="en-US" sz="1600" dirty="0" smtClean="0">
                <a:solidFill>
                  <a:schemeClr val="tx1"/>
                </a:solidFill>
              </a:rPr>
              <a:t> see the many ways in which the University partners with communities, businesses, government agencies, schools, NGO’s, etc.</a:t>
            </a:r>
          </a:p>
          <a:p>
            <a:pPr marL="854075" lvl="2" indent="-285750">
              <a:lnSpc>
                <a:spcPct val="80000"/>
              </a:lnSpc>
              <a:spcBef>
                <a:spcPts val="600"/>
              </a:spcBef>
              <a:spcAft>
                <a:spcPts val="600"/>
              </a:spcAft>
              <a:buFont typeface="Courier New" panose="02070309020205020404" pitchFamily="49" charset="0"/>
              <a:buChar char="o"/>
            </a:pPr>
            <a:r>
              <a:rPr lang="en-US" sz="1800" dirty="0" smtClean="0">
                <a:solidFill>
                  <a:schemeClr val="tx1"/>
                </a:solidFill>
              </a:rPr>
              <a:t>Recognizing exemplars</a:t>
            </a:r>
          </a:p>
          <a:p>
            <a:pPr marL="1262062" lvl="3" indent="-285750">
              <a:spcBef>
                <a:spcPts val="600"/>
              </a:spcBef>
              <a:spcAft>
                <a:spcPts val="600"/>
              </a:spcAft>
              <a:buFont typeface="Century Gothic" panose="020B0502020202020204" pitchFamily="34" charset="0"/>
              <a:buChar char="−"/>
            </a:pPr>
            <a:r>
              <a:rPr lang="en-US" sz="1600" dirty="0" smtClean="0">
                <a:solidFill>
                  <a:schemeClr val="tx1"/>
                </a:solidFill>
              </a:rPr>
              <a:t>Helping the </a:t>
            </a:r>
            <a:r>
              <a:rPr lang="en-US" sz="1600" u="sng" dirty="0" smtClean="0">
                <a:solidFill>
                  <a:schemeClr val="tx1"/>
                </a:solidFill>
              </a:rPr>
              <a:t>institution</a:t>
            </a:r>
            <a:r>
              <a:rPr lang="en-US" sz="1600" dirty="0" smtClean="0">
                <a:solidFill>
                  <a:schemeClr val="tx1"/>
                </a:solidFill>
              </a:rPr>
              <a:t> represent what it considers to be high quality community-engaged scholarship </a:t>
            </a:r>
          </a:p>
          <a:p>
            <a:pPr marL="1262062" lvl="3" indent="-285750">
              <a:spcBef>
                <a:spcPts val="600"/>
              </a:spcBef>
              <a:buFont typeface="Century Gothic" panose="020B0502020202020204" pitchFamily="34" charset="0"/>
              <a:buChar char="−"/>
            </a:pPr>
            <a:r>
              <a:rPr lang="en-US" sz="1600" dirty="0" smtClean="0">
                <a:solidFill>
                  <a:schemeClr val="tx1"/>
                </a:solidFill>
              </a:rPr>
              <a:t>Helping the </a:t>
            </a:r>
            <a:r>
              <a:rPr lang="en-US" sz="1600" u="sng" dirty="0" smtClean="0">
                <a:solidFill>
                  <a:schemeClr val="tx1"/>
                </a:solidFill>
              </a:rPr>
              <a:t>public</a:t>
            </a:r>
            <a:r>
              <a:rPr lang="en-US" sz="1600" dirty="0" smtClean="0">
                <a:solidFill>
                  <a:schemeClr val="tx1"/>
                </a:solidFill>
              </a:rPr>
              <a:t> understand that the University values engagement</a:t>
            </a:r>
          </a:p>
        </p:txBody>
      </p:sp>
      <p:sp>
        <p:nvSpPr>
          <p:cNvPr id="5" name="Rectangle 3"/>
          <p:cNvSpPr>
            <a:spLocks noGrp="1" noChangeArrowheads="1"/>
          </p:cNvSpPr>
          <p:nvPr>
            <p:ph type="title"/>
          </p:nvPr>
        </p:nvSpPr>
        <p:spPr>
          <a:xfrm>
            <a:off x="381000" y="609600"/>
            <a:ext cx="8382000" cy="990600"/>
          </a:xfrm>
          <a:noFill/>
          <a:ln/>
        </p:spPr>
        <p:txBody>
          <a:bodyPr/>
          <a:lstStyle/>
          <a:p>
            <a:r>
              <a:rPr lang="en-US" dirty="0" smtClean="0"/>
              <a:t>Utilizing Data about Community-Engaged Scholarship and University Outreach</a:t>
            </a:r>
            <a:endParaRPr lang="en-US" dirty="0"/>
          </a:p>
        </p:txBody>
      </p:sp>
    </p:spTree>
    <p:extLst>
      <p:ext uri="{BB962C8B-B14F-4D97-AF65-F5344CB8AC3E}">
        <p14:creationId xmlns:p14="http://schemas.microsoft.com/office/powerpoint/2010/main" val="652274198"/>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idx="1"/>
          </p:nvPr>
        </p:nvSpPr>
        <p:spPr>
          <a:xfrm>
            <a:off x="381000" y="1222612"/>
            <a:ext cx="8420100" cy="5482988"/>
          </a:xfrm>
        </p:spPr>
        <p:txBody>
          <a:bodyPr/>
          <a:lstStyle/>
          <a:p>
            <a:pPr marL="346075" lvl="1" indent="-284163">
              <a:spcBef>
                <a:spcPts val="900"/>
              </a:spcBef>
              <a:spcAft>
                <a:spcPts val="0"/>
              </a:spcAft>
              <a:buFont typeface="Arial" pitchFamily="34" charset="0"/>
              <a:buChar char="•"/>
            </a:pPr>
            <a:r>
              <a:rPr lang="en-US" sz="2000" dirty="0" smtClean="0"/>
              <a:t>Supporting the President, institutional leadership, and </a:t>
            </a:r>
            <a:r>
              <a:rPr lang="en-US" sz="2000" dirty="0"/>
              <a:t>externally facing offices (e.g., university development, government relations, </a:t>
            </a:r>
            <a:r>
              <a:rPr lang="en-US" sz="2000" dirty="0" smtClean="0"/>
              <a:t>communication, </a:t>
            </a:r>
            <a:r>
              <a:rPr lang="en-US" sz="2000" dirty="0"/>
              <a:t>etc.)</a:t>
            </a:r>
          </a:p>
          <a:p>
            <a:pPr marL="346075" lvl="1" indent="-284163">
              <a:spcBef>
                <a:spcPts val="900"/>
              </a:spcBef>
              <a:spcAft>
                <a:spcPts val="0"/>
              </a:spcAft>
              <a:buFont typeface="Arial" pitchFamily="34" charset="0"/>
              <a:buChar char="•"/>
            </a:pPr>
            <a:r>
              <a:rPr lang="en-US" sz="2000" dirty="0" smtClean="0">
                <a:solidFill>
                  <a:schemeClr val="tx1"/>
                </a:solidFill>
              </a:rPr>
              <a:t>Responding </a:t>
            </a:r>
            <a:r>
              <a:rPr lang="en-US" sz="2000" dirty="0" smtClean="0">
                <a:solidFill>
                  <a:schemeClr val="tx1"/>
                </a:solidFill>
              </a:rPr>
              <a:t>to accreditation and other institutional self-studies</a:t>
            </a:r>
          </a:p>
          <a:p>
            <a:pPr marL="346075" lvl="1" indent="-284163">
              <a:spcBef>
                <a:spcPts val="900"/>
              </a:spcBef>
              <a:spcAft>
                <a:spcPts val="0"/>
              </a:spcAft>
              <a:buFont typeface="Arial" pitchFamily="34" charset="0"/>
              <a:buChar char="•"/>
            </a:pPr>
            <a:r>
              <a:rPr lang="en-US" sz="2000" dirty="0" smtClean="0">
                <a:solidFill>
                  <a:schemeClr val="tx1"/>
                </a:solidFill>
              </a:rPr>
              <a:t>Conducting assessments </a:t>
            </a:r>
            <a:r>
              <a:rPr lang="en-US" sz="2000" dirty="0">
                <a:solidFill>
                  <a:schemeClr val="tx1"/>
                </a:solidFill>
              </a:rPr>
              <a:t>and strategic </a:t>
            </a:r>
            <a:r>
              <a:rPr lang="en-US" sz="2000" dirty="0" smtClean="0">
                <a:solidFill>
                  <a:schemeClr val="tx1"/>
                </a:solidFill>
              </a:rPr>
              <a:t>planning</a:t>
            </a:r>
          </a:p>
          <a:p>
            <a:pPr marL="346075" lvl="1" indent="-284163">
              <a:spcBef>
                <a:spcPts val="900"/>
              </a:spcBef>
              <a:spcAft>
                <a:spcPts val="0"/>
              </a:spcAft>
              <a:buFont typeface="Arial" pitchFamily="34" charset="0"/>
              <a:buChar char="•"/>
            </a:pPr>
            <a:r>
              <a:rPr lang="en-US" sz="2000" dirty="0" smtClean="0">
                <a:solidFill>
                  <a:schemeClr val="tx1"/>
                </a:solidFill>
              </a:rPr>
              <a:t>Documenting the salary investment of a university’s contributions of scholarship for the public </a:t>
            </a:r>
            <a:r>
              <a:rPr lang="en-US" sz="2000" dirty="0" smtClean="0">
                <a:solidFill>
                  <a:schemeClr val="tx1"/>
                </a:solidFill>
              </a:rPr>
              <a:t>good</a:t>
            </a:r>
          </a:p>
          <a:p>
            <a:pPr marL="346075" lvl="1" indent="-284163">
              <a:spcBef>
                <a:spcPts val="900"/>
              </a:spcBef>
              <a:spcAft>
                <a:spcPts val="0"/>
              </a:spcAft>
              <a:buFont typeface="Arial" pitchFamily="34" charset="0"/>
              <a:buChar char="•"/>
            </a:pPr>
            <a:r>
              <a:rPr lang="en-US" sz="2000" dirty="0" smtClean="0">
                <a:solidFill>
                  <a:schemeClr val="tx1"/>
                </a:solidFill>
              </a:rPr>
              <a:t>Supporting </a:t>
            </a:r>
            <a:r>
              <a:rPr lang="en-US" sz="2000" dirty="0" smtClean="0">
                <a:solidFill>
                  <a:schemeClr val="tx1"/>
                </a:solidFill>
              </a:rPr>
              <a:t>faculty, academic staff, and graduate student professional development </a:t>
            </a:r>
            <a:r>
              <a:rPr lang="en-US" sz="2000" dirty="0" smtClean="0">
                <a:solidFill>
                  <a:schemeClr val="tx1"/>
                </a:solidFill>
              </a:rPr>
              <a:t>efforts</a:t>
            </a:r>
          </a:p>
          <a:p>
            <a:pPr marL="346075" lvl="1" indent="-284163">
              <a:spcBef>
                <a:spcPts val="900"/>
              </a:spcBef>
              <a:spcAft>
                <a:spcPts val="0"/>
              </a:spcAft>
              <a:buFont typeface="Arial" pitchFamily="34" charset="0"/>
              <a:buChar char="•"/>
            </a:pPr>
            <a:r>
              <a:rPr lang="en-US" sz="2000" dirty="0" smtClean="0">
                <a:solidFill>
                  <a:schemeClr val="tx1"/>
                </a:solidFill>
              </a:rPr>
              <a:t>Cataloging </a:t>
            </a:r>
            <a:r>
              <a:rPr lang="en-US" sz="2000" dirty="0" smtClean="0">
                <a:solidFill>
                  <a:schemeClr val="tx1"/>
                </a:solidFill>
              </a:rPr>
              <a:t>engagement opportunities and outreach programs to promote public access</a:t>
            </a:r>
          </a:p>
          <a:p>
            <a:pPr marL="346075" lvl="1" indent="-284163">
              <a:spcBef>
                <a:spcPts val="900"/>
              </a:spcBef>
              <a:spcAft>
                <a:spcPts val="0"/>
              </a:spcAft>
              <a:buFont typeface="Arial" pitchFamily="34" charset="0"/>
              <a:buChar char="•"/>
            </a:pPr>
            <a:r>
              <a:rPr lang="en-US" sz="2000" dirty="0" smtClean="0">
                <a:solidFill>
                  <a:schemeClr val="tx1"/>
                </a:solidFill>
              </a:rPr>
              <a:t>Source </a:t>
            </a:r>
            <a:r>
              <a:rPr lang="en-US" sz="2000" dirty="0" smtClean="0">
                <a:solidFill>
                  <a:schemeClr val="tx1"/>
                </a:solidFill>
              </a:rPr>
              <a:t>of data for original research </a:t>
            </a:r>
            <a:r>
              <a:rPr lang="en-US" sz="2000" dirty="0" smtClean="0"/>
              <a:t>studies</a:t>
            </a:r>
            <a:endParaRPr lang="en-US" sz="2000" dirty="0"/>
          </a:p>
          <a:p>
            <a:pPr marL="346075" lvl="1" indent="-284163">
              <a:spcBef>
                <a:spcPts val="900"/>
              </a:spcBef>
              <a:spcAft>
                <a:spcPts val="0"/>
              </a:spcAft>
              <a:buFont typeface="Arial" pitchFamily="34" charset="0"/>
              <a:buChar char="•"/>
            </a:pPr>
            <a:r>
              <a:rPr lang="en-US" sz="2000" dirty="0"/>
              <a:t>Assisting faculty networking efforts in particular communities and/or around specific topics</a:t>
            </a:r>
          </a:p>
          <a:p>
            <a:pPr marL="346075" lvl="1" indent="-284163">
              <a:spcBef>
                <a:spcPts val="900"/>
              </a:spcBef>
              <a:spcAft>
                <a:spcPts val="0"/>
              </a:spcAft>
              <a:buFont typeface="Arial" pitchFamily="34" charset="0"/>
              <a:buChar char="•"/>
            </a:pPr>
            <a:r>
              <a:rPr lang="en-US" sz="2000" dirty="0" smtClean="0"/>
              <a:t>Mapping </a:t>
            </a:r>
            <a:r>
              <a:rPr lang="en-US" sz="2000" dirty="0"/>
              <a:t>the locations of </a:t>
            </a:r>
            <a:r>
              <a:rPr lang="en-US" sz="2000" dirty="0" smtClean="0"/>
              <a:t>partnerships</a:t>
            </a:r>
            <a:endParaRPr lang="en-US" sz="2000" dirty="0" smtClean="0">
              <a:solidFill>
                <a:schemeClr val="tx1"/>
              </a:solidFill>
            </a:endParaRPr>
          </a:p>
        </p:txBody>
      </p:sp>
      <p:sp>
        <p:nvSpPr>
          <p:cNvPr id="5" name="Rectangle 3"/>
          <p:cNvSpPr>
            <a:spLocks noGrp="1" noChangeArrowheads="1"/>
          </p:cNvSpPr>
          <p:nvPr>
            <p:ph type="title"/>
          </p:nvPr>
        </p:nvSpPr>
        <p:spPr>
          <a:xfrm>
            <a:off x="381000" y="609600"/>
            <a:ext cx="8763000" cy="457200"/>
          </a:xfrm>
          <a:noFill/>
          <a:ln/>
        </p:spPr>
        <p:txBody>
          <a:bodyPr/>
          <a:lstStyle/>
          <a:p>
            <a:r>
              <a:rPr lang="en-US" dirty="0" smtClean="0"/>
              <a:t>Utilizing Data (continued)</a:t>
            </a:r>
            <a:endParaRPr lang="en-US" dirty="0"/>
          </a:p>
        </p:txBody>
      </p:sp>
    </p:spTree>
    <p:extLst>
      <p:ext uri="{BB962C8B-B14F-4D97-AF65-F5344CB8AC3E}">
        <p14:creationId xmlns:p14="http://schemas.microsoft.com/office/powerpoint/2010/main" val="600360172"/>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3" name="Rectangle 3"/>
          <p:cNvSpPr>
            <a:spLocks noGrp="1" noChangeArrowheads="1"/>
          </p:cNvSpPr>
          <p:nvPr>
            <p:ph type="title"/>
          </p:nvPr>
        </p:nvSpPr>
        <p:spPr>
          <a:xfrm>
            <a:off x="0" y="6391363"/>
            <a:ext cx="9144000" cy="381000"/>
          </a:xfrm>
        </p:spPr>
        <p:txBody>
          <a:bodyPr/>
          <a:lstStyle/>
          <a:p>
            <a:pPr algn="ctr"/>
            <a:r>
              <a:rPr lang="en-US" sz="1400" b="0" dirty="0" smtClean="0"/>
              <a:t>Utilizing Data </a:t>
            </a:r>
            <a:r>
              <a:rPr lang="en-US" sz="1400" b="0" dirty="0" smtClean="0"/>
              <a:t>about Community-Engaged </a:t>
            </a:r>
            <a:r>
              <a:rPr lang="en-US" sz="1400" b="0" dirty="0"/>
              <a:t>Scholarship with Geographic Information </a:t>
            </a:r>
            <a:r>
              <a:rPr lang="en-US" sz="1400" b="0" dirty="0" smtClean="0"/>
              <a:t>Systems</a:t>
            </a:r>
            <a:endParaRPr lang="en-US" sz="1400" b="0" dirty="0"/>
          </a:p>
        </p:txBody>
      </p:sp>
      <p:pic>
        <p:nvPicPr>
          <p:cNvPr id="6" name="Picture 4"/>
          <p:cNvPicPr>
            <a:picLocks noChangeAspect="1" noChangeArrowheads="1"/>
          </p:cNvPicPr>
          <p:nvPr/>
        </p:nvPicPr>
        <p:blipFill>
          <a:blip r:embed="rId3" cstate="print"/>
          <a:srcRect/>
          <a:stretch>
            <a:fillRect/>
          </a:stretch>
        </p:blipFill>
        <p:spPr bwMode="auto">
          <a:xfrm>
            <a:off x="310872" y="1743706"/>
            <a:ext cx="1828800" cy="2436992"/>
          </a:xfrm>
          <a:prstGeom prst="rect">
            <a:avLst/>
          </a:prstGeom>
          <a:noFill/>
        </p:spPr>
      </p:pic>
      <p:grpSp>
        <p:nvGrpSpPr>
          <p:cNvPr id="3" name="Group 2"/>
          <p:cNvGrpSpPr/>
          <p:nvPr/>
        </p:nvGrpSpPr>
        <p:grpSpPr>
          <a:xfrm>
            <a:off x="275595" y="4412069"/>
            <a:ext cx="2620006" cy="1917980"/>
            <a:chOff x="252412" y="3679465"/>
            <a:chExt cx="2965357" cy="2250245"/>
          </a:xfrm>
        </p:grpSpPr>
        <p:pic>
          <p:nvPicPr>
            <p:cNvPr id="105474" name="Picture 2" descr="C:\Users\BURTON~1.BAR\AppData\Local\Temp\SNAGHTML54819a3.PNG"/>
            <p:cNvPicPr>
              <a:picLocks noChangeAspect="1" noChangeArrowheads="1"/>
            </p:cNvPicPr>
            <p:nvPr/>
          </p:nvPicPr>
          <p:blipFill>
            <a:blip r:embed="rId4" cstate="print"/>
            <a:srcRect b="13765"/>
            <a:stretch>
              <a:fillRect/>
            </a:stretch>
          </p:blipFill>
          <p:spPr bwMode="auto">
            <a:xfrm>
              <a:off x="303119" y="3679465"/>
              <a:ext cx="2914650" cy="2057400"/>
            </a:xfrm>
            <a:prstGeom prst="rect">
              <a:avLst/>
            </a:prstGeom>
            <a:noFill/>
            <a:ln w="3175">
              <a:solidFill>
                <a:schemeClr val="tx1"/>
              </a:solidFill>
            </a:ln>
          </p:spPr>
        </p:pic>
        <p:sp>
          <p:nvSpPr>
            <p:cNvPr id="11" name="TextBox 10"/>
            <p:cNvSpPr txBox="1"/>
            <p:nvPr/>
          </p:nvSpPr>
          <p:spPr>
            <a:xfrm>
              <a:off x="252412" y="5713053"/>
              <a:ext cx="2895600" cy="216657"/>
            </a:xfrm>
            <a:prstGeom prst="rect">
              <a:avLst/>
            </a:prstGeom>
            <a:noFill/>
          </p:spPr>
          <p:txBody>
            <a:bodyPr wrap="square" rtlCol="0">
              <a:spAutoFit/>
            </a:bodyPr>
            <a:lstStyle/>
            <a:p>
              <a:pPr algn="ctr"/>
              <a:r>
                <a:rPr lang="en-US" sz="600" b="1" dirty="0" smtClean="0">
                  <a:solidFill>
                    <a:schemeClr val="tx1">
                      <a:lumMod val="50000"/>
                      <a:lumOff val="50000"/>
                    </a:schemeClr>
                  </a:solidFill>
                  <a:latin typeface="+mn-lt"/>
                </a:rPr>
                <a:t>Interactive Map of UK Engagement </a:t>
              </a:r>
              <a:r>
                <a:rPr lang="en-US" sz="600" b="1" dirty="0" smtClean="0">
                  <a:solidFill>
                    <a:schemeClr val="tx1">
                      <a:lumMod val="50000"/>
                      <a:lumOff val="50000"/>
                    </a:schemeClr>
                  </a:solidFill>
                  <a:latin typeface="+mn-lt"/>
                </a:rPr>
                <a:t>(</a:t>
              </a:r>
              <a:r>
                <a:rPr lang="en-US" sz="600" b="1" dirty="0" smtClean="0">
                  <a:solidFill>
                    <a:schemeClr val="tx1">
                      <a:lumMod val="50000"/>
                      <a:lumOff val="50000"/>
                    </a:schemeClr>
                  </a:solidFill>
                  <a:latin typeface="+mn-lt"/>
                </a:rPr>
                <a:t>University </a:t>
              </a:r>
              <a:r>
                <a:rPr lang="en-US" sz="600" b="1" dirty="0" smtClean="0">
                  <a:solidFill>
                    <a:schemeClr val="tx1">
                      <a:lumMod val="50000"/>
                      <a:lumOff val="50000"/>
                    </a:schemeClr>
                  </a:solidFill>
                  <a:latin typeface="+mn-lt"/>
                </a:rPr>
                <a:t>of </a:t>
              </a:r>
              <a:r>
                <a:rPr lang="en-US" sz="600" b="1" dirty="0" smtClean="0">
                  <a:solidFill>
                    <a:schemeClr val="tx1">
                      <a:lumMod val="50000"/>
                      <a:lumOff val="50000"/>
                    </a:schemeClr>
                  </a:solidFill>
                  <a:latin typeface="+mn-lt"/>
                </a:rPr>
                <a:t>Kentucky)</a:t>
              </a:r>
              <a:endParaRPr lang="en-US" sz="600" b="1" dirty="0">
                <a:solidFill>
                  <a:schemeClr val="tx1">
                    <a:lumMod val="50000"/>
                    <a:lumOff val="50000"/>
                  </a:schemeClr>
                </a:solidFill>
                <a:latin typeface="+mn-lt"/>
              </a:endParaRPr>
            </a:p>
          </p:txBody>
        </p:sp>
      </p:grpSp>
      <p:sp>
        <p:nvSpPr>
          <p:cNvPr id="10" name="Rectangle 3"/>
          <p:cNvSpPr txBox="1">
            <a:spLocks noChangeArrowheads="1"/>
          </p:cNvSpPr>
          <p:nvPr/>
        </p:nvSpPr>
        <p:spPr bwMode="auto">
          <a:xfrm>
            <a:off x="381000" y="609600"/>
            <a:ext cx="8763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18453B"/>
                </a:solidFill>
                <a:latin typeface="+mj-lt"/>
                <a:ea typeface="ＭＳ Ｐゴシック" pitchFamily="-110" charset="-128"/>
                <a:cs typeface="ＭＳ Ｐゴシック" pitchFamily="-110" charset="-128"/>
              </a:defRPr>
            </a:lvl1pPr>
            <a:lvl2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2pPr>
            <a:lvl3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3pPr>
            <a:lvl4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4pPr>
            <a:lvl5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200" b="1">
                <a:solidFill>
                  <a:srgbClr val="476903"/>
                </a:solidFill>
                <a:latin typeface="Times" pitchFamily="48" charset="0"/>
              </a:defRPr>
            </a:lvl6pPr>
            <a:lvl7pPr marL="914400" algn="l" rtl="0" eaLnBrk="1" fontAlgn="base" hangingPunct="1">
              <a:spcBef>
                <a:spcPct val="0"/>
              </a:spcBef>
              <a:spcAft>
                <a:spcPct val="0"/>
              </a:spcAft>
              <a:defRPr sz="3200" b="1">
                <a:solidFill>
                  <a:srgbClr val="476903"/>
                </a:solidFill>
                <a:latin typeface="Times" pitchFamily="48" charset="0"/>
              </a:defRPr>
            </a:lvl7pPr>
            <a:lvl8pPr marL="1371600" algn="l" rtl="0" eaLnBrk="1" fontAlgn="base" hangingPunct="1">
              <a:spcBef>
                <a:spcPct val="0"/>
              </a:spcBef>
              <a:spcAft>
                <a:spcPct val="0"/>
              </a:spcAft>
              <a:defRPr sz="3200" b="1">
                <a:solidFill>
                  <a:srgbClr val="476903"/>
                </a:solidFill>
                <a:latin typeface="Times" pitchFamily="48" charset="0"/>
              </a:defRPr>
            </a:lvl8pPr>
            <a:lvl9pPr marL="1828800" algn="l" rtl="0" eaLnBrk="1" fontAlgn="base" hangingPunct="1">
              <a:spcBef>
                <a:spcPct val="0"/>
              </a:spcBef>
              <a:spcAft>
                <a:spcPct val="0"/>
              </a:spcAft>
              <a:defRPr sz="3200" b="1">
                <a:solidFill>
                  <a:srgbClr val="476903"/>
                </a:solidFill>
                <a:latin typeface="Times" pitchFamily="48" charset="0"/>
              </a:defRPr>
            </a:lvl9pPr>
          </a:lstStyle>
          <a:p>
            <a:r>
              <a:rPr lang="en-US" kern="0" dirty="0" smtClean="0"/>
              <a:t>Utilizing Data (continued)</a:t>
            </a:r>
            <a:endParaRPr lang="en-US" kern="0" dirty="0"/>
          </a:p>
        </p:txBody>
      </p:sp>
      <p:grpSp>
        <p:nvGrpSpPr>
          <p:cNvPr id="2" name="Group 9"/>
          <p:cNvGrpSpPr/>
          <p:nvPr/>
        </p:nvGrpSpPr>
        <p:grpSpPr>
          <a:xfrm>
            <a:off x="2895601" y="1743706"/>
            <a:ext cx="6119812" cy="4199894"/>
            <a:chOff x="3886200" y="2590800"/>
            <a:chExt cx="5181600" cy="3279907"/>
          </a:xfrm>
        </p:grpSpPr>
        <p:pic>
          <p:nvPicPr>
            <p:cNvPr id="8" name="Picture 7" descr="Maps_2_2010_Detroit_Partnerships.jpg"/>
            <p:cNvPicPr>
              <a:picLocks noChangeAspect="1"/>
            </p:cNvPicPr>
            <p:nvPr/>
          </p:nvPicPr>
          <p:blipFill>
            <a:blip r:embed="rId5" cstate="print"/>
            <a:srcRect r="-1906"/>
            <a:stretch>
              <a:fillRect/>
            </a:stretch>
          </p:blipFill>
          <p:spPr>
            <a:xfrm>
              <a:off x="3962400" y="2590800"/>
              <a:ext cx="5105400" cy="3279907"/>
            </a:xfrm>
            <a:prstGeom prst="rect">
              <a:avLst/>
            </a:prstGeom>
            <a:ln w="3175" cap="rnd" cmpd="sng">
              <a:solidFill>
                <a:schemeClr val="tx1"/>
              </a:solidFill>
              <a:round/>
            </a:ln>
            <a:effectLst>
              <a:outerShdw blurRad="50800" dist="50800" dir="5400000" algn="ctr" rotWithShape="0">
                <a:schemeClr val="bg1"/>
              </a:outerShdw>
            </a:effectLst>
          </p:spPr>
        </p:pic>
        <p:sp>
          <p:nvSpPr>
            <p:cNvPr id="9" name="TextBox 8"/>
            <p:cNvSpPr txBox="1"/>
            <p:nvPr/>
          </p:nvSpPr>
          <p:spPr>
            <a:xfrm>
              <a:off x="3886200" y="5638800"/>
              <a:ext cx="3733800" cy="184666"/>
            </a:xfrm>
            <a:prstGeom prst="rect">
              <a:avLst/>
            </a:prstGeom>
            <a:noFill/>
          </p:spPr>
          <p:txBody>
            <a:bodyPr wrap="square" rtlCol="0">
              <a:spAutoFit/>
            </a:bodyPr>
            <a:lstStyle/>
            <a:p>
              <a:pPr algn="ctr"/>
              <a:r>
                <a:rPr lang="en-US" sz="600" b="1" dirty="0" smtClean="0">
                  <a:solidFill>
                    <a:schemeClr val="tx1">
                      <a:lumMod val="50000"/>
                      <a:lumOff val="50000"/>
                    </a:schemeClr>
                  </a:solidFill>
                  <a:latin typeface="+mn-lt"/>
                </a:rPr>
                <a:t>GIS Prototype with Self-Reported Data (Non-OEMI)</a:t>
              </a:r>
              <a:endParaRPr lang="en-US" sz="600" b="1" dirty="0">
                <a:solidFill>
                  <a:schemeClr val="tx1">
                    <a:lumMod val="50000"/>
                    <a:lumOff val="50000"/>
                  </a:schemeClr>
                </a:solidFill>
                <a:latin typeface="+mn-lt"/>
              </a:endParaRPr>
            </a:p>
          </p:txBody>
        </p:sp>
      </p:grpSp>
    </p:spTree>
    <p:extLst>
      <p:ext uri="{BB962C8B-B14F-4D97-AF65-F5344CB8AC3E}">
        <p14:creationId xmlns:p14="http://schemas.microsoft.com/office/powerpoint/2010/main" val="2375556521"/>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0130" y="574589"/>
            <a:ext cx="8229600" cy="609600"/>
          </a:xfrm>
        </p:spPr>
        <p:txBody>
          <a:bodyPr/>
          <a:lstStyle/>
          <a:p>
            <a:r>
              <a:rPr lang="en-US" dirty="0" smtClean="0"/>
              <a:t>References</a:t>
            </a:r>
            <a:endParaRPr lang="en-US" dirty="0"/>
          </a:p>
        </p:txBody>
      </p:sp>
      <p:sp>
        <p:nvSpPr>
          <p:cNvPr id="3" name="Content Placeholder 2"/>
          <p:cNvSpPr>
            <a:spLocks noGrp="1"/>
          </p:cNvSpPr>
          <p:nvPr>
            <p:ph idx="1"/>
          </p:nvPr>
        </p:nvSpPr>
        <p:spPr>
          <a:xfrm>
            <a:off x="420130" y="1184189"/>
            <a:ext cx="8456142" cy="4981833"/>
          </a:xfrm>
        </p:spPr>
        <p:txBody>
          <a:bodyPr/>
          <a:lstStyle/>
          <a:p>
            <a:pPr>
              <a:spcBef>
                <a:spcPts val="1200"/>
              </a:spcBef>
              <a:buNone/>
            </a:pPr>
            <a:r>
              <a:rPr lang="en-US" sz="1800" dirty="0" smtClean="0"/>
              <a:t>Doberneck, D. M., Glass, C.R., &amp; Schweitzer, J. H. (2010). From rhetoric to reality: A typology of publicly engaged scholarship. </a:t>
            </a:r>
            <a:r>
              <a:rPr lang="en-US" sz="1800" i="1" dirty="0" smtClean="0"/>
              <a:t>Journal of Higher Education Outreach and Engagement 14</a:t>
            </a:r>
            <a:r>
              <a:rPr lang="en-US" sz="1800" dirty="0" smtClean="0"/>
              <a:t>(4), 5-35. </a:t>
            </a:r>
            <a:r>
              <a:rPr lang="en-US" sz="1800" dirty="0"/>
              <a:t>Retrieved </a:t>
            </a:r>
            <a:r>
              <a:rPr lang="en-US" sz="1800" dirty="0" smtClean="0"/>
              <a:t>from </a:t>
            </a:r>
            <a:r>
              <a:rPr lang="en-US" sz="1800" dirty="0"/>
              <a:t>http://openjournals.libs.uga.edu/index.php/jheoe/article/view/414/372</a:t>
            </a:r>
            <a:endParaRPr lang="en-US" sz="1800" dirty="0" smtClean="0"/>
          </a:p>
          <a:p>
            <a:pPr>
              <a:spcBef>
                <a:spcPts val="12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800" dirty="0"/>
              <a:t>Michigan State University</a:t>
            </a:r>
            <a:r>
              <a:rPr lang="en-US" sz="1800" dirty="0" smtClean="0"/>
              <a:t>. </a:t>
            </a:r>
            <a:r>
              <a:rPr lang="en-US" sz="1800" dirty="0"/>
              <a:t>(</a:t>
            </a:r>
            <a:r>
              <a:rPr lang="en-US" sz="1800" dirty="0" smtClean="0"/>
              <a:t>2004). Outreach and Engagement Measurement Instrument </a:t>
            </a:r>
            <a:r>
              <a:rPr lang="en-US" sz="1800" dirty="0"/>
              <a:t>[Measurement instrument</a:t>
            </a:r>
            <a:r>
              <a:rPr lang="en-US" sz="1800" dirty="0" smtClean="0"/>
              <a:t>]. Retrieved </a:t>
            </a:r>
            <a:r>
              <a:rPr lang="en-US" sz="1800" dirty="0"/>
              <a:t>from https://oemi.msu.edu/</a:t>
            </a:r>
          </a:p>
          <a:p>
            <a:pPr>
              <a:spcBef>
                <a:spcPts val="12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800" dirty="0" smtClean="0"/>
              <a:t>Michigan </a:t>
            </a:r>
            <a:r>
              <a:rPr lang="en-US" sz="1800" dirty="0"/>
              <a:t>State </a:t>
            </a:r>
            <a:r>
              <a:rPr lang="en-US" sz="1800" dirty="0" smtClean="0"/>
              <a:t>University. </a:t>
            </a:r>
            <a:r>
              <a:rPr lang="en-US" sz="1800" dirty="0"/>
              <a:t>(</a:t>
            </a:r>
            <a:r>
              <a:rPr lang="en-US" sz="1800" dirty="0" smtClean="0"/>
              <a:t>1996</a:t>
            </a:r>
            <a:r>
              <a:rPr lang="en-US" sz="1800" dirty="0"/>
              <a:t>, revised 2000</a:t>
            </a:r>
            <a:r>
              <a:rPr lang="en-US" sz="1800" dirty="0" smtClean="0"/>
              <a:t>). </a:t>
            </a:r>
            <a:r>
              <a:rPr lang="en-US" sz="1800" i="1" dirty="0" smtClean="0"/>
              <a:t>Points </a:t>
            </a:r>
            <a:r>
              <a:rPr lang="en-US" sz="1800" i="1" dirty="0"/>
              <a:t>of </a:t>
            </a:r>
            <a:r>
              <a:rPr lang="en-US" sz="1800" i="1" dirty="0" smtClean="0"/>
              <a:t>distinction</a:t>
            </a:r>
            <a:r>
              <a:rPr lang="en-US" sz="1800" i="1" dirty="0"/>
              <a:t>: A </a:t>
            </a:r>
            <a:r>
              <a:rPr lang="en-US" sz="1800" i="1" dirty="0" smtClean="0"/>
              <a:t>guidebook </a:t>
            </a:r>
            <a:r>
              <a:rPr lang="en-US" sz="1800" i="1" dirty="0"/>
              <a:t>for </a:t>
            </a:r>
            <a:r>
              <a:rPr lang="en-US" sz="1800" i="1" dirty="0" smtClean="0"/>
              <a:t>planning </a:t>
            </a:r>
            <a:r>
              <a:rPr lang="en-US" sz="1800" i="1" dirty="0"/>
              <a:t>and </a:t>
            </a:r>
            <a:r>
              <a:rPr lang="en-US" sz="1800" i="1" dirty="0" smtClean="0"/>
              <a:t>evaluating quality outreach </a:t>
            </a:r>
            <a:r>
              <a:rPr lang="en-US" sz="1800" dirty="0" smtClean="0"/>
              <a:t>. </a:t>
            </a:r>
            <a:r>
              <a:rPr lang="en-US" sz="1800" dirty="0"/>
              <a:t>East Lansing, </a:t>
            </a:r>
            <a:r>
              <a:rPr lang="en-US" sz="1800" dirty="0" smtClean="0"/>
              <a:t>MI. </a:t>
            </a:r>
            <a:r>
              <a:rPr lang="en-US" sz="1800" dirty="0"/>
              <a:t>Retrieved </a:t>
            </a:r>
            <a:r>
              <a:rPr lang="en-US" sz="1800" dirty="0" smtClean="0"/>
              <a:t>from </a:t>
            </a:r>
            <a:r>
              <a:rPr lang="en-US" sz="1800" dirty="0"/>
              <a:t>http://</a:t>
            </a:r>
            <a:r>
              <a:rPr lang="en-US" sz="1800" dirty="0" smtClean="0"/>
              <a:t>outreach.msu.edu/documents.aspx</a:t>
            </a:r>
          </a:p>
          <a:p>
            <a:pPr>
              <a:spcBef>
                <a:spcPts val="12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800" dirty="0" smtClean="0"/>
              <a:t>Michigan </a:t>
            </a:r>
            <a:r>
              <a:rPr lang="en-US" sz="1800" dirty="0"/>
              <a:t>State University, Provost’s Committee on University Outreach. (1993). </a:t>
            </a:r>
            <a:r>
              <a:rPr lang="en-US" sz="1800" i="1" dirty="0"/>
              <a:t>University outreach at Michigan State University: Extending knowledge to serve society</a:t>
            </a:r>
            <a:r>
              <a:rPr lang="en-US" sz="1800" dirty="0"/>
              <a:t>. East Lansing, </a:t>
            </a:r>
            <a:r>
              <a:rPr lang="en-US" sz="1800" dirty="0" smtClean="0"/>
              <a:t>MI</a:t>
            </a:r>
            <a:r>
              <a:rPr lang="en-US" sz="1800" dirty="0"/>
              <a:t>. Retrieved </a:t>
            </a:r>
            <a:r>
              <a:rPr lang="en-US" sz="1800" dirty="0" smtClean="0"/>
              <a:t>from </a:t>
            </a:r>
            <a:r>
              <a:rPr lang="en-US" sz="1800" dirty="0"/>
              <a:t>http://</a:t>
            </a:r>
            <a:r>
              <a:rPr lang="en-US" sz="1800" dirty="0" smtClean="0"/>
              <a:t>outreach.msu.edu/documents.aspx</a:t>
            </a:r>
            <a:endParaRPr lang="en-US" sz="1800" dirty="0"/>
          </a:p>
          <a:p>
            <a:pPr>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1800" dirty="0"/>
          </a:p>
        </p:txBody>
      </p:sp>
    </p:spTree>
    <p:extLst>
      <p:ext uri="{BB962C8B-B14F-4D97-AF65-F5344CB8AC3E}">
        <p14:creationId xmlns:p14="http://schemas.microsoft.com/office/powerpoint/2010/main" val="920379602"/>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384048" y="2714722"/>
            <a:ext cx="5412887" cy="3673475"/>
          </a:xfrm>
        </p:spPr>
        <p:txBody>
          <a:bodyPr/>
          <a:lstStyle/>
          <a:p>
            <a:pPr marL="0" indent="0">
              <a:spcBef>
                <a:spcPts val="0"/>
              </a:spcBef>
              <a:spcAft>
                <a:spcPts val="600"/>
              </a:spcAft>
              <a:buNone/>
            </a:pPr>
            <a:r>
              <a:rPr lang="en-US" sz="2800" b="1" dirty="0" smtClean="0">
                <a:solidFill>
                  <a:srgbClr val="476903"/>
                </a:solidFill>
                <a:latin typeface="+mj-lt"/>
                <a:cs typeface="Times New Roman" pitchFamily="18" charset="0"/>
              </a:rPr>
              <a:t>Contact Information</a:t>
            </a:r>
          </a:p>
          <a:p>
            <a:pPr marL="0" indent="0" eaLnBrk="1" hangingPunct="1">
              <a:spcBef>
                <a:spcPts val="0"/>
              </a:spcBef>
              <a:buFontTx/>
              <a:buNone/>
            </a:pPr>
            <a:r>
              <a:rPr lang="en-US" sz="1800" b="1" dirty="0" smtClean="0">
                <a:solidFill>
                  <a:schemeClr val="tx1"/>
                </a:solidFill>
              </a:rPr>
              <a:t>Burton Bargerstock </a:t>
            </a:r>
          </a:p>
          <a:p>
            <a:pPr marL="0" indent="0">
              <a:spcBef>
                <a:spcPts val="0"/>
              </a:spcBef>
              <a:buNone/>
            </a:pPr>
            <a:r>
              <a:rPr lang="en-US" sz="1800" dirty="0" smtClean="0">
                <a:solidFill>
                  <a:schemeClr val="tx1"/>
                </a:solidFill>
              </a:rPr>
              <a:t>E-mail: </a:t>
            </a:r>
            <a:r>
              <a:rPr lang="en-US" sz="1800" dirty="0" smtClean="0">
                <a:solidFill>
                  <a:schemeClr val="tx1"/>
                </a:solidFill>
                <a:hlinkClick r:id="rId3"/>
              </a:rPr>
              <a:t>bargerst@msu.edu</a:t>
            </a:r>
            <a:endParaRPr lang="en-US" sz="1800" b="1" dirty="0" smtClean="0">
              <a:solidFill>
                <a:schemeClr val="tx1"/>
              </a:solidFill>
            </a:endParaRPr>
          </a:p>
          <a:p>
            <a:pPr marL="0" indent="0" eaLnBrk="1" hangingPunct="1">
              <a:spcBef>
                <a:spcPts val="1200"/>
              </a:spcBef>
              <a:spcAft>
                <a:spcPts val="0"/>
              </a:spcAft>
              <a:buFontTx/>
              <a:buNone/>
            </a:pPr>
            <a:r>
              <a:rPr lang="en-US" sz="1800" b="1" dirty="0" smtClean="0">
                <a:solidFill>
                  <a:schemeClr val="tx1"/>
                </a:solidFill>
              </a:rPr>
              <a:t>University Outreach and Engagement</a:t>
            </a:r>
          </a:p>
          <a:p>
            <a:pPr marL="0" indent="0" eaLnBrk="1" hangingPunct="1">
              <a:spcBef>
                <a:spcPts val="0"/>
              </a:spcBef>
              <a:buFontTx/>
              <a:buNone/>
            </a:pPr>
            <a:r>
              <a:rPr lang="en-US" sz="1800" dirty="0" smtClean="0">
                <a:solidFill>
                  <a:schemeClr val="tx1"/>
                </a:solidFill>
              </a:rPr>
              <a:t>Michigan State University</a:t>
            </a:r>
            <a:br>
              <a:rPr lang="en-US" sz="1800" dirty="0" smtClean="0">
                <a:solidFill>
                  <a:schemeClr val="tx1"/>
                </a:solidFill>
              </a:rPr>
            </a:br>
            <a:r>
              <a:rPr lang="en-US" sz="1800" dirty="0" smtClean="0">
                <a:solidFill>
                  <a:schemeClr val="tx1"/>
                </a:solidFill>
              </a:rPr>
              <a:t>Kellogg Center</a:t>
            </a:r>
          </a:p>
          <a:p>
            <a:pPr marL="0" indent="0" eaLnBrk="1" hangingPunct="1">
              <a:spcBef>
                <a:spcPts val="0"/>
              </a:spcBef>
              <a:buFontTx/>
              <a:buNone/>
            </a:pPr>
            <a:r>
              <a:rPr lang="en-US" sz="1800" dirty="0" smtClean="0">
                <a:solidFill>
                  <a:schemeClr val="tx1"/>
                </a:solidFill>
              </a:rPr>
              <a:t>219 S. Harrison Rd., Rm. 93</a:t>
            </a:r>
            <a:br>
              <a:rPr lang="en-US" sz="1800" dirty="0" smtClean="0">
                <a:solidFill>
                  <a:schemeClr val="tx1"/>
                </a:solidFill>
              </a:rPr>
            </a:br>
            <a:r>
              <a:rPr lang="en-US" sz="1800" dirty="0" smtClean="0">
                <a:solidFill>
                  <a:schemeClr val="tx1"/>
                </a:solidFill>
              </a:rPr>
              <a:t>East Lansing, MI 48824</a:t>
            </a:r>
          </a:p>
          <a:p>
            <a:pPr marL="0" indent="0" eaLnBrk="1" hangingPunct="1">
              <a:spcBef>
                <a:spcPts val="0"/>
              </a:spcBef>
              <a:buFontTx/>
              <a:buNone/>
            </a:pPr>
            <a:r>
              <a:rPr lang="en-US" sz="1800" dirty="0" smtClean="0">
                <a:solidFill>
                  <a:schemeClr val="tx1"/>
                </a:solidFill>
              </a:rPr>
              <a:t>Phone: (517) 353-8977</a:t>
            </a:r>
            <a:br>
              <a:rPr lang="en-US" sz="1800" dirty="0" smtClean="0">
                <a:solidFill>
                  <a:schemeClr val="tx1"/>
                </a:solidFill>
              </a:rPr>
            </a:br>
            <a:r>
              <a:rPr lang="en-US" sz="1800" dirty="0" smtClean="0">
                <a:solidFill>
                  <a:schemeClr val="tx1"/>
                </a:solidFill>
              </a:rPr>
              <a:t>Fax: (517) 432-9541</a:t>
            </a:r>
          </a:p>
          <a:p>
            <a:pPr marL="0" indent="0" eaLnBrk="1" hangingPunct="1">
              <a:spcBef>
                <a:spcPts val="0"/>
              </a:spcBef>
              <a:buFontTx/>
              <a:buNone/>
            </a:pPr>
            <a:r>
              <a:rPr lang="en-US" sz="1800" dirty="0" smtClean="0">
                <a:solidFill>
                  <a:schemeClr val="tx1"/>
                </a:solidFill>
              </a:rPr>
              <a:t>Web: </a:t>
            </a:r>
            <a:r>
              <a:rPr lang="en-US" sz="1800" dirty="0" smtClean="0">
                <a:solidFill>
                  <a:schemeClr val="tx1"/>
                </a:solidFill>
                <a:hlinkClick r:id="rId4"/>
              </a:rPr>
              <a:t>outreach.msu.edu</a:t>
            </a:r>
            <a:endParaRPr lang="en-US" sz="1800" dirty="0" smtClean="0">
              <a:solidFill>
                <a:schemeClr val="tx1"/>
              </a:solidFill>
            </a:endParaRPr>
          </a:p>
        </p:txBody>
      </p:sp>
      <p:sp>
        <p:nvSpPr>
          <p:cNvPr id="21508" name="TextBox 3"/>
          <p:cNvSpPr txBox="1">
            <a:spLocks noChangeArrowheads="1"/>
          </p:cNvSpPr>
          <p:nvPr/>
        </p:nvSpPr>
        <p:spPr bwMode="auto">
          <a:xfrm>
            <a:off x="6011863" y="6494463"/>
            <a:ext cx="2362200" cy="338137"/>
          </a:xfrm>
          <a:prstGeom prst="rect">
            <a:avLst/>
          </a:prstGeom>
          <a:noFill/>
          <a:ln w="9525">
            <a:noFill/>
            <a:miter lim="800000"/>
            <a:headEnd/>
            <a:tailEnd/>
          </a:ln>
        </p:spPr>
        <p:txBody>
          <a:bodyPr>
            <a:spAutoFit/>
          </a:bodyPr>
          <a:lstStyle/>
          <a:p>
            <a:r>
              <a:rPr lang="en-US" sz="700" dirty="0">
                <a:solidFill>
                  <a:srgbClr val="000000"/>
                </a:solidFill>
                <a:latin typeface="Arial" charset="0"/>
                <a:cs typeface="Arial" charset="0"/>
              </a:rPr>
              <a:t>© </a:t>
            </a:r>
            <a:r>
              <a:rPr lang="en-US" sz="700" dirty="0" smtClean="0">
                <a:solidFill>
                  <a:srgbClr val="000000"/>
                </a:solidFill>
                <a:latin typeface="Arial" charset="0"/>
                <a:cs typeface="Arial" charset="0"/>
              </a:rPr>
              <a:t>Michigan </a:t>
            </a:r>
            <a:r>
              <a:rPr lang="en-US" sz="700" dirty="0">
                <a:solidFill>
                  <a:srgbClr val="000000"/>
                </a:solidFill>
                <a:latin typeface="Arial" charset="0"/>
                <a:cs typeface="Arial" charset="0"/>
              </a:rPr>
              <a:t>State </a:t>
            </a:r>
            <a:r>
              <a:rPr lang="en-US" sz="700" dirty="0" smtClean="0">
                <a:solidFill>
                  <a:srgbClr val="000000"/>
                </a:solidFill>
                <a:latin typeface="Arial" charset="0"/>
                <a:cs typeface="Arial" charset="0"/>
              </a:rPr>
              <a:t>University</a:t>
            </a:r>
            <a:endParaRPr lang="en-US" sz="700" dirty="0">
              <a:solidFill>
                <a:srgbClr val="000000"/>
              </a:solidFill>
              <a:latin typeface="Arial" charset="0"/>
              <a:cs typeface="Arial" charset="0"/>
            </a:endParaRPr>
          </a:p>
          <a:p>
            <a:endParaRPr lang="en-US" sz="900" dirty="0">
              <a:solidFill>
                <a:srgbClr val="000000"/>
              </a:solidFill>
              <a:latin typeface="Arial" charset="0"/>
              <a:cs typeface="Arial" charset="0"/>
            </a:endParaRPr>
          </a:p>
        </p:txBody>
      </p:sp>
      <p:pic>
        <p:nvPicPr>
          <p:cNvPr id="21509" name="Picture 5" descr="MSUwordmark-UOE_black.png"/>
          <p:cNvPicPr>
            <a:picLocks noChangeAspect="1"/>
          </p:cNvPicPr>
          <p:nvPr/>
        </p:nvPicPr>
        <p:blipFill>
          <a:blip r:embed="rId5" cstate="print"/>
          <a:srcRect r="8183"/>
          <a:stretch>
            <a:fillRect/>
          </a:stretch>
        </p:blipFill>
        <p:spPr bwMode="auto">
          <a:xfrm>
            <a:off x="6096000" y="6035675"/>
            <a:ext cx="2938463" cy="452438"/>
          </a:xfrm>
          <a:prstGeom prst="rect">
            <a:avLst/>
          </a:prstGeom>
          <a:noFill/>
          <a:ln w="9525">
            <a:noFill/>
            <a:miter lim="800000"/>
            <a:headEnd/>
            <a:tailEnd/>
          </a:ln>
        </p:spPr>
      </p:pic>
      <p:sp>
        <p:nvSpPr>
          <p:cNvPr id="6" name="Title 1"/>
          <p:cNvSpPr txBox="1">
            <a:spLocks/>
          </p:cNvSpPr>
          <p:nvPr/>
        </p:nvSpPr>
        <p:spPr>
          <a:xfrm>
            <a:off x="384048" y="612648"/>
            <a:ext cx="7620000" cy="609600"/>
          </a:xfrm>
          <a:prstGeom prst="rect">
            <a:avLst/>
          </a:prstGeom>
        </p:spPr>
        <p:txBody>
          <a:bodyPr/>
          <a:lstStyle>
            <a:lvl1pPr algn="l" rtl="0" eaLnBrk="1" fontAlgn="base" hangingPunct="1">
              <a:spcBef>
                <a:spcPct val="0"/>
              </a:spcBef>
              <a:spcAft>
                <a:spcPct val="0"/>
              </a:spcAft>
              <a:defRPr sz="3200" b="1">
                <a:solidFill>
                  <a:srgbClr val="18453B"/>
                </a:solidFill>
                <a:latin typeface="+mj-lt"/>
                <a:ea typeface="ＭＳ Ｐゴシック" pitchFamily="-110" charset="-128"/>
                <a:cs typeface="ＭＳ Ｐゴシック" pitchFamily="-110" charset="-128"/>
              </a:defRPr>
            </a:lvl1pPr>
            <a:lvl2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2pPr>
            <a:lvl3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3pPr>
            <a:lvl4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4pPr>
            <a:lvl5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200" b="1">
                <a:solidFill>
                  <a:srgbClr val="476903"/>
                </a:solidFill>
                <a:latin typeface="Times" pitchFamily="48" charset="0"/>
              </a:defRPr>
            </a:lvl6pPr>
            <a:lvl7pPr marL="914400" algn="l" rtl="0" eaLnBrk="1" fontAlgn="base" hangingPunct="1">
              <a:spcBef>
                <a:spcPct val="0"/>
              </a:spcBef>
              <a:spcAft>
                <a:spcPct val="0"/>
              </a:spcAft>
              <a:defRPr sz="3200" b="1">
                <a:solidFill>
                  <a:srgbClr val="476903"/>
                </a:solidFill>
                <a:latin typeface="Times" pitchFamily="48" charset="0"/>
              </a:defRPr>
            </a:lvl7pPr>
            <a:lvl8pPr marL="1371600" algn="l" rtl="0" eaLnBrk="1" fontAlgn="base" hangingPunct="1">
              <a:spcBef>
                <a:spcPct val="0"/>
              </a:spcBef>
              <a:spcAft>
                <a:spcPct val="0"/>
              </a:spcAft>
              <a:defRPr sz="3200" b="1">
                <a:solidFill>
                  <a:srgbClr val="476903"/>
                </a:solidFill>
                <a:latin typeface="Times" pitchFamily="48" charset="0"/>
              </a:defRPr>
            </a:lvl8pPr>
            <a:lvl9pPr marL="1828800" algn="l" rtl="0" eaLnBrk="1" fontAlgn="base" hangingPunct="1">
              <a:spcBef>
                <a:spcPct val="0"/>
              </a:spcBef>
              <a:spcAft>
                <a:spcPct val="0"/>
              </a:spcAft>
              <a:defRPr sz="3200" b="1">
                <a:solidFill>
                  <a:srgbClr val="476903"/>
                </a:solidFill>
                <a:latin typeface="Times" pitchFamily="48" charset="0"/>
              </a:defRPr>
            </a:lvl9pPr>
          </a:lstStyle>
          <a:p>
            <a:r>
              <a:rPr lang="en-US" kern="0" dirty="0" smtClean="0"/>
              <a:t>OEMI Demonstration System</a:t>
            </a:r>
            <a:endParaRPr lang="en-US" kern="0" dirty="0"/>
          </a:p>
        </p:txBody>
      </p:sp>
      <p:sp>
        <p:nvSpPr>
          <p:cNvPr id="8" name="Rectangle 7"/>
          <p:cNvSpPr/>
          <p:nvPr/>
        </p:nvSpPr>
        <p:spPr>
          <a:xfrm>
            <a:off x="384048" y="1210449"/>
            <a:ext cx="8226551" cy="1323439"/>
          </a:xfrm>
          <a:prstGeom prst="rect">
            <a:avLst/>
          </a:prstGeom>
        </p:spPr>
        <p:txBody>
          <a:bodyPr wrap="square">
            <a:spAutoFit/>
          </a:bodyPr>
          <a:lstStyle/>
          <a:p>
            <a:r>
              <a:rPr lang="en-US" sz="2000" dirty="0" smtClean="0">
                <a:latin typeface="+mn-lt"/>
              </a:rPr>
              <a:t>Guest accounts for a fully functioning demonstration version of the Outreach and Engagement Measurement Instrument are available. To request one, complete the form at: </a:t>
            </a:r>
          </a:p>
          <a:p>
            <a:r>
              <a:rPr lang="en-US" sz="2000" b="1" dirty="0" smtClean="0">
                <a:latin typeface="+mn-lt"/>
                <a:hlinkClick r:id="rId6"/>
              </a:rPr>
              <a:t>http://oemi.msu.edu/requestguestaccount.aspx </a:t>
            </a:r>
            <a:endParaRPr lang="en-US" sz="2000" b="1" dirty="0" smtClean="0">
              <a:latin typeface="+mn-lt"/>
            </a:endParaRPr>
          </a:p>
        </p:txBody>
      </p:sp>
    </p:spTree>
    <p:extLst>
      <p:ext uri="{BB962C8B-B14F-4D97-AF65-F5344CB8AC3E}">
        <p14:creationId xmlns:p14="http://schemas.microsoft.com/office/powerpoint/2010/main" val="3891503496"/>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idx="1"/>
          </p:nvPr>
        </p:nvSpPr>
        <p:spPr>
          <a:xfrm>
            <a:off x="381001" y="1239672"/>
            <a:ext cx="8409296" cy="5618328"/>
          </a:xfrm>
          <a:noFill/>
        </p:spPr>
        <p:txBody>
          <a:bodyPr/>
          <a:lstStyle/>
          <a:p>
            <a:pPr marL="344488" lvl="1" indent="-284163">
              <a:lnSpc>
                <a:spcPct val="110000"/>
              </a:lnSpc>
              <a:spcBef>
                <a:spcPts val="600"/>
              </a:spcBef>
              <a:buFont typeface="Arial" pitchFamily="34" charset="0"/>
              <a:buChar char="•"/>
            </a:pPr>
            <a:r>
              <a:rPr lang="en-US" sz="1800" dirty="0" smtClean="0">
                <a:solidFill>
                  <a:schemeClr val="tx1"/>
                </a:solidFill>
              </a:rPr>
              <a:t>MSU founded as nation’s pioneer land-grant institution (1855), e</a:t>
            </a:r>
            <a:r>
              <a:rPr lang="en-US" dirty="0" smtClean="0"/>
              <a:t>stablishes long-term commitment to societally useful research, access, extension, and public service</a:t>
            </a:r>
            <a:endParaRPr lang="en-US" sz="1800" dirty="0" smtClean="0">
              <a:solidFill>
                <a:schemeClr val="tx1"/>
              </a:solidFill>
            </a:endParaRPr>
          </a:p>
          <a:p>
            <a:pPr marL="344488" lvl="1" indent="-284163">
              <a:lnSpc>
                <a:spcPct val="110000"/>
              </a:lnSpc>
              <a:spcBef>
                <a:spcPts val="600"/>
              </a:spcBef>
              <a:buFont typeface="Arial" pitchFamily="34" charset="0"/>
              <a:buChar char="•"/>
            </a:pPr>
            <a:r>
              <a:rPr lang="en-US" dirty="0" smtClean="0"/>
              <a:t>Recognized as one of the nation’s most research intensive institutions, MSU is offered membership in the Association of </a:t>
            </a:r>
            <a:r>
              <a:rPr lang="en-US" dirty="0"/>
              <a:t>American </a:t>
            </a:r>
            <a:r>
              <a:rPr lang="en-US" dirty="0" smtClean="0"/>
              <a:t>Universities (1964)</a:t>
            </a:r>
          </a:p>
          <a:p>
            <a:pPr marL="344488" lvl="1" indent="-284163">
              <a:lnSpc>
                <a:spcPct val="110000"/>
              </a:lnSpc>
              <a:spcBef>
                <a:spcPts val="600"/>
              </a:spcBef>
              <a:buFont typeface="Arial" pitchFamily="34" charset="0"/>
              <a:buChar char="•"/>
            </a:pPr>
            <a:r>
              <a:rPr lang="en-US" dirty="0" smtClean="0"/>
              <a:t>MSU receives W</a:t>
            </a:r>
            <a:r>
              <a:rPr lang="en-US" dirty="0"/>
              <a:t>. K. Kellogg Foundation </a:t>
            </a:r>
            <a:r>
              <a:rPr lang="en-US" dirty="0" smtClean="0"/>
              <a:t>grant </a:t>
            </a:r>
            <a:r>
              <a:rPr lang="en-US" dirty="0"/>
              <a:t>to </a:t>
            </a:r>
            <a:r>
              <a:rPr lang="en-US" dirty="0" smtClean="0"/>
              <a:t>support </a:t>
            </a:r>
            <a:r>
              <a:rPr lang="en-US" dirty="0"/>
              <a:t>institution-wide realignment </a:t>
            </a:r>
            <a:r>
              <a:rPr lang="en-US" dirty="0" smtClean="0"/>
              <a:t>efforts focused on outreach/engagement (1988)</a:t>
            </a:r>
          </a:p>
          <a:p>
            <a:pPr marL="344488" lvl="1" indent="-284163">
              <a:lnSpc>
                <a:spcPct val="110000"/>
              </a:lnSpc>
              <a:spcBef>
                <a:spcPts val="600"/>
              </a:spcBef>
              <a:buFont typeface="Arial" pitchFamily="34" charset="0"/>
              <a:buChar char="•"/>
            </a:pPr>
            <a:r>
              <a:rPr lang="en-US" dirty="0"/>
              <a:t>U</a:t>
            </a:r>
            <a:r>
              <a:rPr lang="en-US" dirty="0" smtClean="0"/>
              <a:t>niversity-wide outreach and engagement office, headed by Vice/Associate Provost, is established (1991)</a:t>
            </a:r>
          </a:p>
          <a:p>
            <a:pPr marL="344488" lvl="1" indent="-284163">
              <a:lnSpc>
                <a:spcPct val="110000"/>
              </a:lnSpc>
              <a:spcBef>
                <a:spcPts val="600"/>
              </a:spcBef>
              <a:buFont typeface="Arial" pitchFamily="34" charset="0"/>
              <a:buChar char="•"/>
            </a:pPr>
            <a:r>
              <a:rPr lang="en-US" sz="1800" dirty="0" smtClean="0">
                <a:solidFill>
                  <a:schemeClr val="tx1"/>
                </a:solidFill>
              </a:rPr>
              <a:t>A faculty-led Provost’s Committee on University Outreach is organized and defines outreach [</a:t>
            </a:r>
            <a:r>
              <a:rPr lang="en-US" dirty="0" smtClean="0"/>
              <a:t>and engagement] </a:t>
            </a:r>
            <a:r>
              <a:rPr lang="en-US" dirty="0"/>
              <a:t>as: </a:t>
            </a:r>
            <a:r>
              <a:rPr lang="en-US" dirty="0" smtClean="0"/>
              <a:t>“a </a:t>
            </a:r>
            <a:r>
              <a:rPr lang="en-US" dirty="0"/>
              <a:t>form of scholarship that cuts across teaching, research, and service. It involves generating, transmitting, applying, and preserving knowledge for the direct benefit of external audiences in ways that are consistent with university and unit missions</a:t>
            </a:r>
            <a:r>
              <a:rPr lang="en-US" dirty="0" smtClean="0"/>
              <a:t>.” (1993)</a:t>
            </a:r>
            <a:endParaRPr lang="en-US" sz="1800" dirty="0" smtClean="0">
              <a:solidFill>
                <a:schemeClr val="tx1"/>
              </a:solidFill>
            </a:endParaRPr>
          </a:p>
        </p:txBody>
      </p:sp>
      <p:sp>
        <p:nvSpPr>
          <p:cNvPr id="6" name="Rectangle 3"/>
          <p:cNvSpPr>
            <a:spLocks noGrp="1" noChangeArrowheads="1"/>
          </p:cNvSpPr>
          <p:nvPr>
            <p:ph type="title"/>
          </p:nvPr>
        </p:nvSpPr>
        <p:spPr>
          <a:xfrm>
            <a:off x="381000" y="609600"/>
            <a:ext cx="8382000" cy="609600"/>
          </a:xfrm>
          <a:noFill/>
          <a:ln/>
        </p:spPr>
        <p:txBody>
          <a:bodyPr/>
          <a:lstStyle/>
          <a:p>
            <a:r>
              <a:rPr lang="en-US" dirty="0" smtClean="0"/>
              <a:t>Historical Context for Collecting this Data</a:t>
            </a:r>
            <a:endParaRPr lang="en-US" dirty="0"/>
          </a:p>
        </p:txBody>
      </p:sp>
    </p:spTree>
    <p:extLst>
      <p:ext uri="{BB962C8B-B14F-4D97-AF65-F5344CB8AC3E}">
        <p14:creationId xmlns:p14="http://schemas.microsoft.com/office/powerpoint/2010/main" val="147079044"/>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381000" y="609600"/>
            <a:ext cx="8382000" cy="609600"/>
          </a:xfrm>
          <a:noFill/>
          <a:ln/>
        </p:spPr>
        <p:txBody>
          <a:bodyPr/>
          <a:lstStyle/>
          <a:p>
            <a:r>
              <a:rPr lang="en-US" dirty="0" smtClean="0"/>
              <a:t>Historical Context (continued)</a:t>
            </a:r>
            <a:endParaRPr lang="en-US" dirty="0"/>
          </a:p>
        </p:txBody>
      </p:sp>
      <p:graphicFrame>
        <p:nvGraphicFramePr>
          <p:cNvPr id="9" name="Group 2"/>
          <p:cNvGraphicFramePr>
            <a:graphicFrameLocks noGrp="1"/>
          </p:cNvGraphicFramePr>
          <p:nvPr>
            <p:ph sz="half" idx="4294967295"/>
            <p:extLst>
              <p:ext uri="{D42A27DB-BD31-4B8C-83A1-F6EECF244321}">
                <p14:modId xmlns:p14="http://schemas.microsoft.com/office/powerpoint/2010/main" val="2290263094"/>
              </p:ext>
            </p:extLst>
          </p:nvPr>
        </p:nvGraphicFramePr>
        <p:xfrm>
          <a:off x="457200" y="1600200"/>
          <a:ext cx="8229600" cy="4452711"/>
        </p:xfrm>
        <a:graphic>
          <a:graphicData uri="http://schemas.openxmlformats.org/drawingml/2006/table">
            <a:tbl>
              <a:tblPr/>
              <a:tblGrid>
                <a:gridCol w="2743200"/>
                <a:gridCol w="2769833"/>
                <a:gridCol w="2716567"/>
              </a:tblGrid>
              <a:tr h="550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pitchFamily="-110" charset="-128"/>
                          <a:cs typeface="Times New Roman" pitchFamily="-110" charset="0"/>
                        </a:rPr>
                        <a:t>Engaged Research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pitchFamily="-110" charset="-128"/>
                          <a:cs typeface="Times New Roman" pitchFamily="-110" charset="0"/>
                        </a:rPr>
                        <a:t>Creative Activity</a:t>
                      </a:r>
                      <a:endParaRPr kumimoji="0" lang="en-US" sz="1400" b="0" i="0" u="none" strike="noStrike" cap="none" normalizeH="0" baseline="0" dirty="0" smtClean="0">
                        <a:ln>
                          <a:noFill/>
                        </a:ln>
                        <a:solidFill>
                          <a:schemeClr val="bg1"/>
                        </a:solidFill>
                        <a:effectLst/>
                        <a:latin typeface="Arial" charset="0"/>
                        <a:ea typeface="ＭＳ Ｐゴシック" pitchFamily="-110" charset="-128"/>
                        <a:cs typeface="Times New Roman" pitchFamily="-110" charset="0"/>
                      </a:endParaRPr>
                    </a:p>
                  </a:txBody>
                  <a:tcPr marT="45721" marB="457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B623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pitchFamily="-110" charset="-128"/>
                          <a:cs typeface="Times New Roman" pitchFamily="-110" charset="0"/>
                        </a:rPr>
                        <a:t>Engaged Teaching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pitchFamily="-110" charset="-128"/>
                          <a:cs typeface="Times New Roman" pitchFamily="-110" charset="0"/>
                        </a:rPr>
                        <a:t>and Learning</a:t>
                      </a:r>
                      <a:endParaRPr kumimoji="0" lang="en-US" sz="1400" b="0" i="0" u="none" strike="noStrike" cap="none" normalizeH="0" baseline="0" smtClean="0">
                        <a:ln>
                          <a:noFill/>
                        </a:ln>
                        <a:solidFill>
                          <a:schemeClr val="bg1"/>
                        </a:solidFill>
                        <a:effectLst/>
                        <a:latin typeface="Arial" charset="0"/>
                        <a:ea typeface="ＭＳ Ｐゴシック" pitchFamily="-110" charset="-128"/>
                        <a:cs typeface="Times New Roman" pitchFamily="-110" charset="0"/>
                      </a:endParaRPr>
                    </a:p>
                  </a:txBody>
                  <a:tcPr marT="45721" marB="457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B623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pitchFamily="-110" charset="-128"/>
                          <a:cs typeface="Times New Roman" pitchFamily="-110" charset="0"/>
                        </a:rPr>
                        <a:t>Engaged Service</a:t>
                      </a:r>
                      <a:endParaRPr kumimoji="0" lang="en-US" sz="1400" b="0" i="0" u="none" strike="noStrike" cap="none" normalizeH="0" baseline="0" smtClean="0">
                        <a:ln>
                          <a:noFill/>
                        </a:ln>
                        <a:solidFill>
                          <a:schemeClr val="bg1"/>
                        </a:solidFill>
                        <a:effectLst/>
                        <a:latin typeface="Arial" charset="0"/>
                        <a:ea typeface="ＭＳ Ｐゴシック" pitchFamily="-110" charset="-128"/>
                        <a:cs typeface="Times New Roman" pitchFamily="-110" charset="0"/>
                      </a:endParaRPr>
                    </a:p>
                  </a:txBody>
                  <a:tcPr marT="45721" marB="45721"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5B6232"/>
                    </a:solidFill>
                  </a:tcPr>
                </a:tc>
              </a:tr>
              <a:tr h="3902594">
                <a:tc>
                  <a:txBody>
                    <a:bodyPr/>
                    <a:lstStyle/>
                    <a:p>
                      <a:pPr marL="114300" marR="0" lvl="0" indent="-114300" algn="l" defTabSz="914400" rtl="0" eaLnBrk="1" fontAlgn="base" latinLnBrk="0" hangingPunct="1">
                        <a:lnSpc>
                          <a:spcPct val="140000"/>
                        </a:lnSpc>
                        <a:spcBef>
                          <a:spcPct val="20000"/>
                        </a:spcBef>
                        <a:spcAft>
                          <a:spcPct val="0"/>
                        </a:spcAft>
                        <a:buClrTx/>
                        <a:buSzTx/>
                        <a:buFontTx/>
                        <a:buChar char="•"/>
                        <a:tabLst>
                          <a:tab pos="114300"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Community-based research</a:t>
                      </a:r>
                    </a:p>
                    <a:p>
                      <a:pPr marL="114300" marR="0" lvl="0" indent="-114300" algn="l" defTabSz="914400" rtl="0" eaLnBrk="1" fontAlgn="base" latinLnBrk="0" hangingPunct="1">
                        <a:lnSpc>
                          <a:spcPct val="140000"/>
                        </a:lnSpc>
                        <a:spcBef>
                          <a:spcPct val="20000"/>
                        </a:spcBef>
                        <a:spcAft>
                          <a:spcPct val="0"/>
                        </a:spcAft>
                        <a:buClrTx/>
                        <a:buSzTx/>
                        <a:buFontTx/>
                        <a:buChar char="•"/>
                        <a:tabLst>
                          <a:tab pos="114300"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Applied research</a:t>
                      </a:r>
                    </a:p>
                    <a:p>
                      <a:pPr marL="114300" marR="0" lvl="0" indent="-114300" algn="l" defTabSz="914400" rtl="0" eaLnBrk="1" fontAlgn="base" latinLnBrk="0" hangingPunct="1">
                        <a:lnSpc>
                          <a:spcPct val="140000"/>
                        </a:lnSpc>
                        <a:spcBef>
                          <a:spcPct val="20000"/>
                        </a:spcBef>
                        <a:spcAft>
                          <a:spcPct val="0"/>
                        </a:spcAft>
                        <a:buClrTx/>
                        <a:buSzTx/>
                        <a:buFontTx/>
                        <a:buChar char="•"/>
                        <a:tabLst>
                          <a:tab pos="114300"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Contractual research</a:t>
                      </a:r>
                    </a:p>
                    <a:p>
                      <a:pPr marL="114300" marR="0" lvl="0" indent="-114300" algn="l" defTabSz="914400" rtl="0" eaLnBrk="1" fontAlgn="base" latinLnBrk="0" hangingPunct="1">
                        <a:lnSpc>
                          <a:spcPct val="140000"/>
                        </a:lnSpc>
                        <a:spcBef>
                          <a:spcPct val="20000"/>
                        </a:spcBef>
                        <a:spcAft>
                          <a:spcPct val="0"/>
                        </a:spcAft>
                        <a:buClrTx/>
                        <a:buSzTx/>
                        <a:buFontTx/>
                        <a:buChar char="•"/>
                        <a:tabLst>
                          <a:tab pos="114300"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Demonstration projects</a:t>
                      </a:r>
                    </a:p>
                    <a:p>
                      <a:pPr marL="114300" marR="0" lvl="0" indent="-114300" algn="l" defTabSz="914400" rtl="0" eaLnBrk="1" fontAlgn="base" latinLnBrk="0" hangingPunct="1">
                        <a:lnSpc>
                          <a:spcPct val="140000"/>
                        </a:lnSpc>
                        <a:spcBef>
                          <a:spcPct val="20000"/>
                        </a:spcBef>
                        <a:spcAft>
                          <a:spcPct val="0"/>
                        </a:spcAft>
                        <a:buClrTx/>
                        <a:buSzTx/>
                        <a:buFontTx/>
                        <a:buChar char="•"/>
                        <a:tabLst>
                          <a:tab pos="114300"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Needs and assets assessments</a:t>
                      </a:r>
                    </a:p>
                    <a:p>
                      <a:pPr marL="114300" marR="0" lvl="0" indent="-114300" algn="l" defTabSz="914400" rtl="0" eaLnBrk="1" fontAlgn="base" latinLnBrk="0" hangingPunct="1">
                        <a:lnSpc>
                          <a:spcPct val="140000"/>
                        </a:lnSpc>
                        <a:spcBef>
                          <a:spcPct val="20000"/>
                        </a:spcBef>
                        <a:spcAft>
                          <a:spcPct val="0"/>
                        </a:spcAft>
                        <a:buClrTx/>
                        <a:buSzTx/>
                        <a:buFontTx/>
                        <a:buChar char="•"/>
                        <a:tabLst>
                          <a:tab pos="114300"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Program evaluations</a:t>
                      </a:r>
                    </a:p>
                    <a:p>
                      <a:pPr marL="114300" marR="0" lvl="0" indent="-114300" algn="l" defTabSz="914400" rtl="0" eaLnBrk="1" fontAlgn="base" latinLnBrk="0" hangingPunct="1">
                        <a:lnSpc>
                          <a:spcPct val="110000"/>
                        </a:lnSpc>
                        <a:spcBef>
                          <a:spcPct val="20000"/>
                        </a:spcBef>
                        <a:spcAft>
                          <a:spcPct val="0"/>
                        </a:spcAft>
                        <a:buClrTx/>
                        <a:buSzTx/>
                        <a:buFontTx/>
                        <a:buChar char="•"/>
                        <a:tabLst>
                          <a:tab pos="114300"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Translation of scholarship through presentations, publications, and web sites </a:t>
                      </a:r>
                    </a:p>
                    <a:p>
                      <a:pPr marL="114300" marR="0" lvl="0" indent="-114300" algn="l" defTabSz="914400" rtl="0" eaLnBrk="1" fontAlgn="base" latinLnBrk="0" hangingPunct="1">
                        <a:lnSpc>
                          <a:spcPct val="140000"/>
                        </a:lnSpc>
                        <a:spcBef>
                          <a:spcPct val="20000"/>
                        </a:spcBef>
                        <a:spcAft>
                          <a:spcPct val="0"/>
                        </a:spcAft>
                        <a:buClrTx/>
                        <a:buSzTx/>
                        <a:buFontTx/>
                        <a:buChar char="•"/>
                        <a:tabLst>
                          <a:tab pos="114300"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Exhibitions and performances</a:t>
                      </a:r>
                    </a:p>
                  </a:txBody>
                  <a:tcPr marT="45721" marB="457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0DDB4"/>
                    </a:solidFill>
                  </a:tcPr>
                </a:tc>
                <a:tc>
                  <a:txBody>
                    <a:bodyPr/>
                    <a:lstStyle/>
                    <a:p>
                      <a:pPr marL="114300" marR="0" lvl="0" indent="-114300" algn="l" defTabSz="914400" rtl="0" eaLnBrk="1" fontAlgn="base" latinLnBrk="0" hangingPunct="1">
                        <a:lnSpc>
                          <a:spcPct val="110000"/>
                        </a:lnSpc>
                        <a:spcBef>
                          <a:spcPct val="20000"/>
                        </a:spcBef>
                        <a:spcAft>
                          <a:spcPct val="0"/>
                        </a:spcAft>
                        <a:buClrTx/>
                        <a:buSzTx/>
                        <a:buFontTx/>
                        <a:buChar char="•"/>
                        <a:tabLst>
                          <a:tab pos="68263"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Online and off-campus education</a:t>
                      </a:r>
                    </a:p>
                    <a:p>
                      <a:pPr marL="114300" marR="0" lvl="0" indent="-114300" algn="l" defTabSz="914400" rtl="0" eaLnBrk="1" fontAlgn="base" latinLnBrk="0" hangingPunct="1">
                        <a:lnSpc>
                          <a:spcPct val="110000"/>
                        </a:lnSpc>
                        <a:spcBef>
                          <a:spcPct val="20000"/>
                        </a:spcBef>
                        <a:spcAft>
                          <a:spcPct val="0"/>
                        </a:spcAft>
                        <a:buClrTx/>
                        <a:buSzTx/>
                        <a:buFontTx/>
                        <a:buChar char="•"/>
                        <a:tabLst>
                          <a:tab pos="68263"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Continuing education</a:t>
                      </a:r>
                    </a:p>
                    <a:p>
                      <a:pPr marL="114300" marR="0" lvl="0" indent="-114300" algn="l" defTabSz="914400" rtl="0" eaLnBrk="1" fontAlgn="base" latinLnBrk="0" hangingPunct="1">
                        <a:lnSpc>
                          <a:spcPct val="110000"/>
                        </a:lnSpc>
                        <a:spcBef>
                          <a:spcPct val="20000"/>
                        </a:spcBef>
                        <a:spcAft>
                          <a:spcPct val="0"/>
                        </a:spcAft>
                        <a:buClrTx/>
                        <a:buSzTx/>
                        <a:buFontTx/>
                        <a:buChar char="•"/>
                        <a:tabLst>
                          <a:tab pos="68263"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Occupational short course, certificate, and licensure programs </a:t>
                      </a:r>
                    </a:p>
                    <a:p>
                      <a:pPr marL="114300" marR="0" lvl="0" indent="-114300" algn="l" defTabSz="914400" rtl="0" eaLnBrk="1" fontAlgn="base" latinLnBrk="0" hangingPunct="1">
                        <a:lnSpc>
                          <a:spcPct val="110000"/>
                        </a:lnSpc>
                        <a:spcBef>
                          <a:spcPct val="20000"/>
                        </a:spcBef>
                        <a:spcAft>
                          <a:spcPct val="0"/>
                        </a:spcAft>
                        <a:buClrTx/>
                        <a:buSzTx/>
                        <a:buFontTx/>
                        <a:buChar char="•"/>
                        <a:tabLst>
                          <a:tab pos="68263"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Contract instructional programs </a:t>
                      </a:r>
                    </a:p>
                    <a:p>
                      <a:pPr marL="114300" marR="0" lvl="0" indent="-114300" algn="l" defTabSz="914400" rtl="0" eaLnBrk="1" fontAlgn="base" latinLnBrk="0" hangingPunct="1">
                        <a:lnSpc>
                          <a:spcPct val="110000"/>
                        </a:lnSpc>
                        <a:spcBef>
                          <a:spcPct val="20000"/>
                        </a:spcBef>
                        <a:spcAft>
                          <a:spcPct val="0"/>
                        </a:spcAft>
                        <a:buClrTx/>
                        <a:buSzTx/>
                        <a:buFontTx/>
                        <a:buChar char="•"/>
                        <a:tabLst>
                          <a:tab pos="68263"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Participatory curriculum development </a:t>
                      </a:r>
                    </a:p>
                    <a:p>
                      <a:pPr marL="114300" marR="0" lvl="0" indent="-114300" algn="l" defTabSz="914400" rtl="0" eaLnBrk="1" fontAlgn="base" latinLnBrk="0" hangingPunct="1">
                        <a:lnSpc>
                          <a:spcPct val="110000"/>
                        </a:lnSpc>
                        <a:spcBef>
                          <a:spcPct val="20000"/>
                        </a:spcBef>
                        <a:spcAft>
                          <a:spcPct val="0"/>
                        </a:spcAft>
                        <a:buClrTx/>
                        <a:buSzTx/>
                        <a:buFontTx/>
                        <a:buChar char="•"/>
                        <a:tabLst>
                          <a:tab pos="68263"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Non-credit classes and programs </a:t>
                      </a:r>
                    </a:p>
                    <a:p>
                      <a:pPr marL="114300" marR="0" lvl="0" indent="-114300" algn="l" defTabSz="914400" rtl="0" eaLnBrk="1" fontAlgn="base" latinLnBrk="0" hangingPunct="1">
                        <a:lnSpc>
                          <a:spcPct val="110000"/>
                        </a:lnSpc>
                        <a:spcBef>
                          <a:spcPct val="20000"/>
                        </a:spcBef>
                        <a:spcAft>
                          <a:spcPct val="0"/>
                        </a:spcAft>
                        <a:buClrTx/>
                        <a:buSzTx/>
                        <a:buFontTx/>
                        <a:buChar char="•"/>
                        <a:tabLst>
                          <a:tab pos="68263"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Conferences, seminars, and workshops </a:t>
                      </a:r>
                    </a:p>
                    <a:p>
                      <a:pPr marL="114300" marR="0" lvl="0" indent="-114300" algn="l" defTabSz="914400" rtl="0" eaLnBrk="1" fontAlgn="base" latinLnBrk="0" hangingPunct="1">
                        <a:lnSpc>
                          <a:spcPct val="110000"/>
                        </a:lnSpc>
                        <a:spcBef>
                          <a:spcPct val="20000"/>
                        </a:spcBef>
                        <a:spcAft>
                          <a:spcPct val="0"/>
                        </a:spcAft>
                        <a:buClrTx/>
                        <a:buSzTx/>
                        <a:buFontTx/>
                        <a:buChar char="•"/>
                        <a:tabLst>
                          <a:tab pos="68263"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Educational enrichment programs for the public and alumni</a:t>
                      </a:r>
                    </a:p>
                    <a:p>
                      <a:pPr marL="114300" marR="0" lvl="0" indent="-114300" algn="l" defTabSz="914400" rtl="0" eaLnBrk="1" fontAlgn="base" latinLnBrk="0" hangingPunct="1">
                        <a:lnSpc>
                          <a:spcPct val="110000"/>
                        </a:lnSpc>
                        <a:spcBef>
                          <a:spcPct val="20000"/>
                        </a:spcBef>
                        <a:spcAft>
                          <a:spcPct val="0"/>
                        </a:spcAft>
                        <a:buClrTx/>
                        <a:buSzTx/>
                        <a:buFontTx/>
                        <a:buChar char="•"/>
                        <a:tabLst>
                          <a:tab pos="68263"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Service-learning</a:t>
                      </a:r>
                    </a:p>
                    <a:p>
                      <a:pPr marL="114300" marR="0" lvl="0" indent="-114300" algn="l" defTabSz="914400" rtl="0" eaLnBrk="1" fontAlgn="base" latinLnBrk="0" hangingPunct="1">
                        <a:lnSpc>
                          <a:spcPct val="110000"/>
                        </a:lnSpc>
                        <a:spcBef>
                          <a:spcPct val="20000"/>
                        </a:spcBef>
                        <a:spcAft>
                          <a:spcPct val="0"/>
                        </a:spcAft>
                        <a:buClrTx/>
                        <a:buSzTx/>
                        <a:buFontTx/>
                        <a:buChar char="•"/>
                        <a:tabLst>
                          <a:tab pos="68263"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Study abroad programs with engagement components</a:t>
                      </a:r>
                    </a:p>
                    <a:p>
                      <a:pPr marL="114300" marR="0" lvl="0" indent="-114300" algn="l" defTabSz="914400" rtl="0" eaLnBrk="1" fontAlgn="base" latinLnBrk="0" hangingPunct="1">
                        <a:lnSpc>
                          <a:spcPct val="110000"/>
                        </a:lnSpc>
                        <a:spcBef>
                          <a:spcPct val="20000"/>
                        </a:spcBef>
                        <a:spcAft>
                          <a:spcPct val="0"/>
                        </a:spcAft>
                        <a:buClrTx/>
                        <a:buSzTx/>
                        <a:buFontTx/>
                        <a:buChar char="•"/>
                        <a:tabLst>
                          <a:tab pos="68263" algn="l"/>
                        </a:tabLst>
                      </a:pPr>
                      <a:r>
                        <a:rPr kumimoji="0" lang="en-US" sz="1200" b="0" i="0" u="none" strike="noStrike" cap="none" normalizeH="0" baseline="0" smtClean="0">
                          <a:ln>
                            <a:noFill/>
                          </a:ln>
                          <a:solidFill>
                            <a:schemeClr val="tx1"/>
                          </a:solidFill>
                          <a:effectLst/>
                          <a:latin typeface="Arial" charset="0"/>
                          <a:ea typeface="ＭＳ Ｐゴシック" pitchFamily="-110" charset="-128"/>
                        </a:rPr>
                        <a:t>Pre-college programs</a:t>
                      </a:r>
                    </a:p>
                  </a:txBody>
                  <a:tcPr marT="45721" marB="457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0DDB4"/>
                    </a:solidFill>
                  </a:tcPr>
                </a:tc>
                <a:tc>
                  <a:txBody>
                    <a:bodyPr/>
                    <a:lstStyle/>
                    <a:p>
                      <a:pPr marL="114300" marR="0" lvl="0" indent="-114300" algn="l" defTabSz="914400" rtl="0" eaLnBrk="1" fontAlgn="base" latinLnBrk="0" hangingPunct="1">
                        <a:lnSpc>
                          <a:spcPct val="120000"/>
                        </a:lnSpc>
                        <a:spcBef>
                          <a:spcPct val="20000"/>
                        </a:spcBef>
                        <a:spcAft>
                          <a:spcPct val="0"/>
                        </a:spcAft>
                        <a:buClrTx/>
                        <a:buSzTx/>
                        <a:buFontTx/>
                        <a:buChar char="•"/>
                        <a:tabLst>
                          <a:tab pos="136525" algn="l"/>
                        </a:tabLst>
                      </a:pPr>
                      <a:r>
                        <a:rPr kumimoji="0" lang="en-US" sz="1200" b="0" i="0" u="none" strike="noStrike" cap="none" normalizeH="0" baseline="0" dirty="0" smtClean="0">
                          <a:ln>
                            <a:noFill/>
                          </a:ln>
                          <a:solidFill>
                            <a:schemeClr val="tx1"/>
                          </a:solidFill>
                          <a:effectLst/>
                          <a:latin typeface="Arial" charset="0"/>
                          <a:ea typeface="ＭＳ Ｐゴシック" pitchFamily="-110" charset="-128"/>
                        </a:rPr>
                        <a:t>Technical assistance</a:t>
                      </a:r>
                    </a:p>
                    <a:p>
                      <a:pPr marL="114300" marR="0" lvl="0" indent="-114300" algn="l" defTabSz="914400" rtl="0" eaLnBrk="1" fontAlgn="base" latinLnBrk="0" hangingPunct="1">
                        <a:lnSpc>
                          <a:spcPct val="120000"/>
                        </a:lnSpc>
                        <a:spcBef>
                          <a:spcPct val="20000"/>
                        </a:spcBef>
                        <a:spcAft>
                          <a:spcPct val="0"/>
                        </a:spcAft>
                        <a:buClrTx/>
                        <a:buSzTx/>
                        <a:buFontTx/>
                        <a:buChar char="•"/>
                        <a:tabLst>
                          <a:tab pos="136525" algn="l"/>
                        </a:tabLst>
                      </a:pPr>
                      <a:r>
                        <a:rPr kumimoji="0" lang="en-US" sz="1200" b="0" i="0" u="none" strike="noStrike" cap="none" normalizeH="0" baseline="0" dirty="0" smtClean="0">
                          <a:ln>
                            <a:noFill/>
                          </a:ln>
                          <a:solidFill>
                            <a:schemeClr val="tx1"/>
                          </a:solidFill>
                          <a:effectLst/>
                          <a:latin typeface="Arial" charset="0"/>
                          <a:ea typeface="ＭＳ Ｐゴシック" pitchFamily="-110" charset="-128"/>
                        </a:rPr>
                        <a:t>Consulting</a:t>
                      </a:r>
                    </a:p>
                    <a:p>
                      <a:pPr marL="114300" marR="0" lvl="0" indent="-114300" algn="l" defTabSz="914400" rtl="0" eaLnBrk="1" fontAlgn="base" latinLnBrk="0" hangingPunct="1">
                        <a:lnSpc>
                          <a:spcPct val="120000"/>
                        </a:lnSpc>
                        <a:spcBef>
                          <a:spcPct val="20000"/>
                        </a:spcBef>
                        <a:spcAft>
                          <a:spcPct val="0"/>
                        </a:spcAft>
                        <a:buClrTx/>
                        <a:buSzTx/>
                        <a:buFontTx/>
                        <a:buChar char="•"/>
                        <a:tabLst>
                          <a:tab pos="136525" algn="l"/>
                        </a:tabLst>
                      </a:pPr>
                      <a:r>
                        <a:rPr kumimoji="0" lang="en-US" sz="1200" b="0" i="0" u="none" strike="noStrike" cap="none" normalizeH="0" baseline="0" dirty="0" smtClean="0">
                          <a:ln>
                            <a:noFill/>
                          </a:ln>
                          <a:solidFill>
                            <a:schemeClr val="tx1"/>
                          </a:solidFill>
                          <a:effectLst/>
                          <a:latin typeface="Arial" charset="0"/>
                          <a:ea typeface="ＭＳ Ｐゴシック" pitchFamily="-110" charset="-128"/>
                        </a:rPr>
                        <a:t>Policy analysis</a:t>
                      </a:r>
                    </a:p>
                    <a:p>
                      <a:pPr marL="114300" marR="0" lvl="0" indent="-114300" algn="l" defTabSz="914400" rtl="0" eaLnBrk="1" fontAlgn="base" latinLnBrk="0" hangingPunct="1">
                        <a:lnSpc>
                          <a:spcPct val="120000"/>
                        </a:lnSpc>
                        <a:spcBef>
                          <a:spcPct val="20000"/>
                        </a:spcBef>
                        <a:spcAft>
                          <a:spcPct val="0"/>
                        </a:spcAft>
                        <a:buClrTx/>
                        <a:buSzTx/>
                        <a:buFontTx/>
                        <a:buChar char="•"/>
                        <a:tabLst>
                          <a:tab pos="136525" algn="l"/>
                        </a:tabLst>
                      </a:pPr>
                      <a:r>
                        <a:rPr kumimoji="0" lang="en-US" sz="1200" b="0" i="0" u="none" strike="noStrike" cap="none" normalizeH="0" baseline="0" dirty="0" smtClean="0">
                          <a:ln>
                            <a:noFill/>
                          </a:ln>
                          <a:solidFill>
                            <a:schemeClr val="tx1"/>
                          </a:solidFill>
                          <a:effectLst/>
                          <a:latin typeface="Arial" charset="0"/>
                          <a:ea typeface="ＭＳ Ｐゴシック" pitchFamily="-110" charset="-128"/>
                        </a:rPr>
                        <a:t>Expert testimony</a:t>
                      </a:r>
                    </a:p>
                    <a:p>
                      <a:pPr marL="114300" marR="0" lvl="0" indent="-114300" algn="l" defTabSz="914400" rtl="0" eaLnBrk="1" fontAlgn="base" latinLnBrk="0" hangingPunct="1">
                        <a:lnSpc>
                          <a:spcPct val="120000"/>
                        </a:lnSpc>
                        <a:spcBef>
                          <a:spcPct val="20000"/>
                        </a:spcBef>
                        <a:spcAft>
                          <a:spcPct val="0"/>
                        </a:spcAft>
                        <a:buClrTx/>
                        <a:buSzTx/>
                        <a:buFontTx/>
                        <a:buChar char="•"/>
                        <a:tabLst>
                          <a:tab pos="136525" algn="l"/>
                        </a:tabLst>
                      </a:pPr>
                      <a:r>
                        <a:rPr kumimoji="0" lang="en-US" sz="1200" b="0" i="0" u="none" strike="noStrike" cap="none" normalizeH="0" baseline="0" dirty="0" smtClean="0">
                          <a:ln>
                            <a:noFill/>
                          </a:ln>
                          <a:solidFill>
                            <a:schemeClr val="tx1"/>
                          </a:solidFill>
                          <a:effectLst/>
                          <a:latin typeface="Arial" charset="0"/>
                          <a:ea typeface="ＭＳ Ｐゴシック" pitchFamily="-110" charset="-128"/>
                        </a:rPr>
                        <a:t>Knowledge transfer</a:t>
                      </a:r>
                    </a:p>
                    <a:p>
                      <a:pPr marL="114300" marR="0" lvl="0" indent="-114300" algn="l" defTabSz="914400" rtl="0" eaLnBrk="1" fontAlgn="base" latinLnBrk="0" hangingPunct="1">
                        <a:lnSpc>
                          <a:spcPct val="100000"/>
                        </a:lnSpc>
                        <a:spcBef>
                          <a:spcPct val="20000"/>
                        </a:spcBef>
                        <a:spcAft>
                          <a:spcPct val="0"/>
                        </a:spcAft>
                        <a:buClrTx/>
                        <a:buSzTx/>
                        <a:buFontTx/>
                        <a:buChar char="•"/>
                        <a:tabLst>
                          <a:tab pos="136525" algn="l"/>
                        </a:tabLst>
                      </a:pPr>
                      <a:r>
                        <a:rPr kumimoji="0" lang="en-US" sz="1200" b="0" i="0" u="none" strike="noStrike" cap="none" normalizeH="0" baseline="0" dirty="0" smtClean="0">
                          <a:ln>
                            <a:noFill/>
                          </a:ln>
                          <a:solidFill>
                            <a:schemeClr val="tx1"/>
                          </a:solidFill>
                          <a:effectLst/>
                          <a:latin typeface="Arial" charset="0"/>
                          <a:ea typeface="ＭＳ Ｐゴシック" pitchFamily="-110" charset="-128"/>
                        </a:rPr>
                        <a:t>Commercialization of discoveries</a:t>
                      </a:r>
                    </a:p>
                    <a:p>
                      <a:pPr marL="114300" marR="0" lvl="0" indent="-114300" algn="l" defTabSz="914400" rtl="0" eaLnBrk="1" fontAlgn="base" latinLnBrk="0" hangingPunct="1">
                        <a:lnSpc>
                          <a:spcPct val="100000"/>
                        </a:lnSpc>
                        <a:spcBef>
                          <a:spcPct val="20000"/>
                        </a:spcBef>
                        <a:spcAft>
                          <a:spcPct val="0"/>
                        </a:spcAft>
                        <a:buClrTx/>
                        <a:buSzTx/>
                        <a:buFontTx/>
                        <a:buChar char="•"/>
                        <a:tabLst>
                          <a:tab pos="136525" algn="l"/>
                        </a:tabLst>
                      </a:pPr>
                      <a:r>
                        <a:rPr kumimoji="0" lang="en-US" sz="1200" b="0" i="0" u="none" strike="noStrike" cap="none" normalizeH="0" baseline="0" dirty="0" smtClean="0">
                          <a:ln>
                            <a:noFill/>
                          </a:ln>
                          <a:solidFill>
                            <a:schemeClr val="tx1"/>
                          </a:solidFill>
                          <a:effectLst/>
                          <a:latin typeface="Arial" charset="0"/>
                          <a:ea typeface="ＭＳ Ｐゴシック" pitchFamily="-110" charset="-128"/>
                        </a:rPr>
                        <a:t>Creation of new business ventures</a:t>
                      </a:r>
                    </a:p>
                    <a:p>
                      <a:pPr marL="114300" marR="0" lvl="0" indent="-114300" algn="l" defTabSz="914400" rtl="0" eaLnBrk="1" fontAlgn="base" latinLnBrk="0" hangingPunct="1">
                        <a:lnSpc>
                          <a:spcPct val="120000"/>
                        </a:lnSpc>
                        <a:spcBef>
                          <a:spcPct val="20000"/>
                        </a:spcBef>
                        <a:spcAft>
                          <a:spcPct val="0"/>
                        </a:spcAft>
                        <a:buClrTx/>
                        <a:buSzTx/>
                        <a:buFontTx/>
                        <a:buChar char="•"/>
                        <a:tabLst>
                          <a:tab pos="136525" algn="l"/>
                        </a:tabLst>
                      </a:pPr>
                      <a:r>
                        <a:rPr kumimoji="0" lang="en-US" sz="1200" b="0" i="0" u="none" strike="noStrike" cap="none" normalizeH="0" baseline="0" dirty="0" smtClean="0">
                          <a:ln>
                            <a:noFill/>
                          </a:ln>
                          <a:solidFill>
                            <a:schemeClr val="tx1"/>
                          </a:solidFill>
                          <a:effectLst/>
                          <a:latin typeface="Arial" charset="0"/>
                          <a:ea typeface="ＭＳ Ｐゴシック" pitchFamily="-110" charset="-128"/>
                        </a:rPr>
                        <a:t>Clinical services</a:t>
                      </a:r>
                    </a:p>
                    <a:p>
                      <a:pPr marL="114300" marR="0" lvl="0" indent="-114300" algn="l" defTabSz="914400" rtl="0" eaLnBrk="1" fontAlgn="base" latinLnBrk="0" hangingPunct="1">
                        <a:lnSpc>
                          <a:spcPct val="120000"/>
                        </a:lnSpc>
                        <a:spcBef>
                          <a:spcPct val="20000"/>
                        </a:spcBef>
                        <a:spcAft>
                          <a:spcPct val="0"/>
                        </a:spcAft>
                        <a:buClrTx/>
                        <a:buSzTx/>
                        <a:buFontTx/>
                        <a:buChar char="•"/>
                        <a:tabLst>
                          <a:tab pos="136525" algn="l"/>
                        </a:tabLst>
                      </a:pPr>
                      <a:r>
                        <a:rPr kumimoji="0" lang="en-US" sz="1200" b="0" i="0" u="none" strike="noStrike" cap="none" normalizeH="0" baseline="0" dirty="0" smtClean="0">
                          <a:ln>
                            <a:noFill/>
                          </a:ln>
                          <a:solidFill>
                            <a:schemeClr val="tx1"/>
                          </a:solidFill>
                          <a:effectLst/>
                          <a:latin typeface="Arial" charset="0"/>
                          <a:ea typeface="ＭＳ Ｐゴシック" pitchFamily="-110" charset="-128"/>
                        </a:rPr>
                        <a:t>Human and animal patient care</a:t>
                      </a:r>
                    </a:p>
                  </a:txBody>
                  <a:tcPr marT="45721" marB="4572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0DDB4"/>
                    </a:solidFill>
                  </a:tcPr>
                </a:tc>
              </a:tr>
            </a:tbl>
          </a:graphicData>
        </a:graphic>
      </p:graphicFrame>
      <p:sp>
        <p:nvSpPr>
          <p:cNvPr id="10" name="Rectangle 17"/>
          <p:cNvSpPr>
            <a:spLocks noChangeArrowheads="1"/>
          </p:cNvSpPr>
          <p:nvPr/>
        </p:nvSpPr>
        <p:spPr bwMode="auto">
          <a:xfrm>
            <a:off x="2057400" y="6554109"/>
            <a:ext cx="6477000" cy="215444"/>
          </a:xfrm>
          <a:prstGeom prst="rect">
            <a:avLst/>
          </a:prstGeom>
          <a:noFill/>
          <a:ln w="9525">
            <a:noFill/>
            <a:miter lim="800000"/>
            <a:headEnd/>
            <a:tailEnd/>
          </a:ln>
        </p:spPr>
        <p:txBody>
          <a:bodyPr anchor="b">
            <a:spAutoFit/>
          </a:bodyPr>
          <a:lstStyle/>
          <a:p>
            <a:pPr algn="r">
              <a:lnSpc>
                <a:spcPct val="80000"/>
              </a:lnSpc>
            </a:pPr>
            <a:r>
              <a:rPr lang="en-US" sz="1000" dirty="0">
                <a:solidFill>
                  <a:srgbClr val="000000"/>
                </a:solidFill>
              </a:rPr>
              <a:t>© 2009 Michigan State </a:t>
            </a:r>
            <a:r>
              <a:rPr lang="en-US" sz="1000" dirty="0" smtClean="0">
                <a:solidFill>
                  <a:srgbClr val="000000"/>
                </a:solidFill>
              </a:rPr>
              <a:t>University</a:t>
            </a:r>
            <a:endParaRPr lang="en-US" sz="1000" dirty="0">
              <a:solidFill>
                <a:srgbClr val="000000"/>
              </a:solidFill>
            </a:endParaRPr>
          </a:p>
        </p:txBody>
      </p:sp>
    </p:spTree>
    <p:extLst>
      <p:ext uri="{BB962C8B-B14F-4D97-AF65-F5344CB8AC3E}">
        <p14:creationId xmlns:p14="http://schemas.microsoft.com/office/powerpoint/2010/main" val="1065511644"/>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381000" y="609600"/>
            <a:ext cx="8382000" cy="609600"/>
          </a:xfrm>
          <a:noFill/>
          <a:ln/>
        </p:spPr>
        <p:txBody>
          <a:bodyPr/>
          <a:lstStyle/>
          <a:p>
            <a:r>
              <a:rPr lang="en-US" dirty="0" smtClean="0"/>
              <a:t>Historical Context (continued)</a:t>
            </a:r>
            <a:endParaRPr lang="en-US" dirty="0"/>
          </a:p>
        </p:txBody>
      </p:sp>
      <p:pic>
        <p:nvPicPr>
          <p:cNvPr id="8" name="Picture 1" descr="Image from the back of the MSU Key Concepts sheet to indicate the beginning of a new section of the presentation."/>
          <p:cNvPicPr>
            <a:picLocks noChangeAspect="1" noChangeArrowheads="1"/>
          </p:cNvPicPr>
          <p:nvPr/>
        </p:nvPicPr>
        <p:blipFill>
          <a:blip r:embed="rId3" cstate="print"/>
          <a:srcRect l="12955" t="23182" r="13682" b="10341"/>
          <a:stretch>
            <a:fillRect/>
          </a:stretch>
        </p:blipFill>
        <p:spPr bwMode="auto">
          <a:xfrm>
            <a:off x="898481" y="1371600"/>
            <a:ext cx="7347038" cy="5325919"/>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1686668941"/>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idx="1"/>
          </p:nvPr>
        </p:nvSpPr>
        <p:spPr>
          <a:xfrm>
            <a:off x="381001" y="1239672"/>
            <a:ext cx="8409296" cy="5618328"/>
          </a:xfrm>
          <a:noFill/>
        </p:spPr>
        <p:txBody>
          <a:bodyPr/>
          <a:lstStyle/>
          <a:p>
            <a:pPr marL="344488" lvl="1" indent="-284163">
              <a:lnSpc>
                <a:spcPct val="110000"/>
              </a:lnSpc>
              <a:spcBef>
                <a:spcPts val="600"/>
              </a:spcBef>
              <a:buFont typeface="Arial" pitchFamily="34" charset="0"/>
              <a:buChar char="•"/>
            </a:pPr>
            <a:r>
              <a:rPr lang="en-US" dirty="0"/>
              <a:t>In its1993 report, the Provost’s Committee </a:t>
            </a:r>
            <a:r>
              <a:rPr lang="en-US" dirty="0" smtClean="0"/>
              <a:t>also formally recommended that the University: </a:t>
            </a:r>
            <a:endParaRPr lang="en-US" dirty="0"/>
          </a:p>
          <a:p>
            <a:pPr marL="746125" lvl="2" indent="-285750">
              <a:lnSpc>
                <a:spcPct val="110000"/>
              </a:lnSpc>
              <a:spcBef>
                <a:spcPts val="600"/>
              </a:spcBef>
              <a:buFont typeface="Courier New" panose="02070309020205020404" pitchFamily="49" charset="0"/>
              <a:buChar char="o"/>
            </a:pPr>
            <a:r>
              <a:rPr lang="en-US" dirty="0"/>
              <a:t>D</a:t>
            </a:r>
            <a:r>
              <a:rPr lang="en-US" dirty="0" smtClean="0"/>
              <a:t>etermine </a:t>
            </a:r>
            <a:r>
              <a:rPr lang="en-US" dirty="0"/>
              <a:t>a means of assessing the quality of engagement and </a:t>
            </a:r>
            <a:r>
              <a:rPr lang="en-US" dirty="0" smtClean="0"/>
              <a:t>outreach </a:t>
            </a:r>
            <a:r>
              <a:rPr lang="en-US" dirty="0"/>
              <a:t>activities </a:t>
            </a:r>
          </a:p>
          <a:p>
            <a:pPr marL="746125" lvl="2" indent="-285750">
              <a:lnSpc>
                <a:spcPct val="110000"/>
              </a:lnSpc>
              <a:spcBef>
                <a:spcPts val="600"/>
              </a:spcBef>
              <a:buFont typeface="Courier New" panose="02070309020205020404" pitchFamily="49" charset="0"/>
              <a:buChar char="o"/>
            </a:pPr>
            <a:r>
              <a:rPr lang="en-US" dirty="0"/>
              <a:t>Establish a </a:t>
            </a:r>
            <a:r>
              <a:rPr lang="en-US" dirty="0" smtClean="0"/>
              <a:t>means for </a:t>
            </a:r>
            <a:r>
              <a:rPr lang="en-US" dirty="0"/>
              <a:t>measuring, monitoring, and evaluating </a:t>
            </a:r>
            <a:r>
              <a:rPr lang="en-US" dirty="0" smtClean="0"/>
              <a:t>outreach [and engagement], </a:t>
            </a:r>
            <a:r>
              <a:rPr lang="en-US" dirty="0"/>
              <a:t>with sufficient standardization to permit aggregation at the unit, college, and University levels, and sufficient flexibility to accommodate important differences across disciplines, professions, and units. (p. 14)</a:t>
            </a:r>
          </a:p>
          <a:p>
            <a:pPr marL="344488" lvl="1" indent="-284163">
              <a:lnSpc>
                <a:spcPct val="110000"/>
              </a:lnSpc>
              <a:spcBef>
                <a:spcPts val="600"/>
              </a:spcBef>
              <a:buFont typeface="Arial" pitchFamily="34" charset="0"/>
              <a:buChar char="•"/>
            </a:pPr>
            <a:r>
              <a:rPr lang="en-US" dirty="0"/>
              <a:t>Incremental </a:t>
            </a:r>
            <a:r>
              <a:rPr lang="en-US" dirty="0" smtClean="0"/>
              <a:t>initial approach to data collection (1993-1998)</a:t>
            </a:r>
            <a:r>
              <a:rPr lang="en-US" sz="1800" dirty="0" smtClean="0">
                <a:solidFill>
                  <a:schemeClr val="tx1"/>
                </a:solidFill>
              </a:rPr>
              <a:t>: </a:t>
            </a:r>
          </a:p>
          <a:p>
            <a:pPr marL="744538" lvl="2" indent="-284163">
              <a:lnSpc>
                <a:spcPct val="110000"/>
              </a:lnSpc>
              <a:spcBef>
                <a:spcPts val="600"/>
              </a:spcBef>
              <a:buFont typeface="Arial" pitchFamily="34" charset="0"/>
              <a:buChar char="•"/>
            </a:pPr>
            <a:r>
              <a:rPr lang="en-US" dirty="0" smtClean="0">
                <a:solidFill>
                  <a:schemeClr val="tx1"/>
                </a:solidFill>
              </a:rPr>
              <a:t>Review is conducted of </a:t>
            </a:r>
            <a:r>
              <a:rPr lang="en-US" dirty="0" smtClean="0"/>
              <a:t>University reporting forms</a:t>
            </a:r>
          </a:p>
          <a:p>
            <a:pPr marL="744538" lvl="2" indent="-284163">
              <a:lnSpc>
                <a:spcPct val="110000"/>
              </a:lnSpc>
              <a:spcBef>
                <a:spcPts val="600"/>
              </a:spcBef>
              <a:buFont typeface="Arial" pitchFamily="34" charset="0"/>
              <a:buChar char="•"/>
            </a:pPr>
            <a:r>
              <a:rPr lang="en-US" dirty="0" smtClean="0"/>
              <a:t>Modest r</a:t>
            </a:r>
            <a:r>
              <a:rPr lang="en-US" dirty="0" smtClean="0">
                <a:solidFill>
                  <a:schemeClr val="tx1"/>
                </a:solidFill>
              </a:rPr>
              <a:t>evisions are made to several existing instruments</a:t>
            </a:r>
          </a:p>
          <a:p>
            <a:pPr marL="744538" lvl="2" indent="-284163">
              <a:lnSpc>
                <a:spcPct val="110000"/>
              </a:lnSpc>
              <a:spcBef>
                <a:spcPts val="600"/>
              </a:spcBef>
              <a:buFont typeface="Arial" pitchFamily="34" charset="0"/>
              <a:buChar char="•"/>
            </a:pPr>
            <a:r>
              <a:rPr lang="en-US" dirty="0" smtClean="0">
                <a:solidFill>
                  <a:schemeClr val="tx1"/>
                </a:solidFill>
              </a:rPr>
              <a:t>New narrowly-focused reporting instruments are created</a:t>
            </a:r>
          </a:p>
        </p:txBody>
      </p:sp>
      <p:sp>
        <p:nvSpPr>
          <p:cNvPr id="5" name="Rectangle 3"/>
          <p:cNvSpPr>
            <a:spLocks noGrp="1" noChangeArrowheads="1"/>
          </p:cNvSpPr>
          <p:nvPr>
            <p:ph type="title"/>
          </p:nvPr>
        </p:nvSpPr>
        <p:spPr>
          <a:xfrm>
            <a:off x="381000" y="609600"/>
            <a:ext cx="8382000" cy="609600"/>
          </a:xfrm>
          <a:noFill/>
          <a:ln/>
        </p:spPr>
        <p:txBody>
          <a:bodyPr/>
          <a:lstStyle/>
          <a:p>
            <a:r>
              <a:rPr lang="en-US" dirty="0" smtClean="0"/>
              <a:t>Historical Context (continued)</a:t>
            </a:r>
            <a:endParaRPr lang="en-US" dirty="0"/>
          </a:p>
        </p:txBody>
      </p:sp>
    </p:spTree>
    <p:extLst>
      <p:ext uri="{BB962C8B-B14F-4D97-AF65-F5344CB8AC3E}">
        <p14:creationId xmlns:p14="http://schemas.microsoft.com/office/powerpoint/2010/main" val="2533553543"/>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idx="1"/>
          </p:nvPr>
        </p:nvSpPr>
        <p:spPr>
          <a:xfrm>
            <a:off x="381000" y="1243584"/>
            <a:ext cx="8412480" cy="5529942"/>
          </a:xfrm>
          <a:noFill/>
        </p:spPr>
        <p:txBody>
          <a:bodyPr/>
          <a:lstStyle/>
          <a:p>
            <a:pPr marL="344488" lvl="1" indent="-284163">
              <a:lnSpc>
                <a:spcPct val="110000"/>
              </a:lnSpc>
              <a:spcBef>
                <a:spcPts val="600"/>
              </a:spcBef>
              <a:buFont typeface="Arial" pitchFamily="34" charset="0"/>
              <a:buChar char="•"/>
            </a:pPr>
            <a:r>
              <a:rPr lang="en-US" dirty="0"/>
              <a:t>Faculty committee authors </a:t>
            </a:r>
            <a:r>
              <a:rPr lang="en-US" i="1" dirty="0"/>
              <a:t>Points of Distinction: A Guidebook for Planning and Evaluating Quality Outreach </a:t>
            </a:r>
            <a:r>
              <a:rPr lang="en-US" dirty="0"/>
              <a:t>(1996), argues for assessing engaged scholarship across four dimensions:</a:t>
            </a:r>
          </a:p>
          <a:p>
            <a:pPr marL="746125" lvl="2" indent="-285750">
              <a:lnSpc>
                <a:spcPct val="110000"/>
              </a:lnSpc>
              <a:spcBef>
                <a:spcPts val="0"/>
              </a:spcBef>
              <a:buFont typeface="Courier New" panose="02070309020205020404" pitchFamily="49" charset="0"/>
              <a:buChar char="o"/>
            </a:pPr>
            <a:r>
              <a:rPr lang="en-US" dirty="0"/>
              <a:t>Significance</a:t>
            </a:r>
          </a:p>
          <a:p>
            <a:pPr marL="746125" lvl="2" indent="-285750">
              <a:lnSpc>
                <a:spcPct val="110000"/>
              </a:lnSpc>
              <a:spcBef>
                <a:spcPts val="600"/>
              </a:spcBef>
              <a:buFont typeface="Courier New" panose="02070309020205020404" pitchFamily="49" charset="0"/>
              <a:buChar char="o"/>
            </a:pPr>
            <a:r>
              <a:rPr lang="en-US" dirty="0"/>
              <a:t>Context</a:t>
            </a:r>
          </a:p>
          <a:p>
            <a:pPr marL="746125" lvl="2" indent="-285750">
              <a:lnSpc>
                <a:spcPct val="110000"/>
              </a:lnSpc>
              <a:spcBef>
                <a:spcPts val="600"/>
              </a:spcBef>
              <a:buFont typeface="Courier New" panose="02070309020205020404" pitchFamily="49" charset="0"/>
              <a:buChar char="o"/>
            </a:pPr>
            <a:r>
              <a:rPr lang="en-US" dirty="0"/>
              <a:t>Scholarship</a:t>
            </a:r>
          </a:p>
          <a:p>
            <a:pPr marL="746125" lvl="2" indent="-285750">
              <a:lnSpc>
                <a:spcPct val="110000"/>
              </a:lnSpc>
              <a:spcBef>
                <a:spcPts val="600"/>
              </a:spcBef>
              <a:buFont typeface="Courier New" panose="02070309020205020404" pitchFamily="49" charset="0"/>
              <a:buChar char="o"/>
            </a:pPr>
            <a:r>
              <a:rPr lang="en-US" dirty="0"/>
              <a:t>Impact</a:t>
            </a:r>
          </a:p>
          <a:p>
            <a:pPr marL="344488" lvl="1" indent="-284163">
              <a:lnSpc>
                <a:spcPct val="111000"/>
              </a:lnSpc>
              <a:spcBef>
                <a:spcPts val="1200"/>
              </a:spcBef>
              <a:buFont typeface="Arial" pitchFamily="34" charset="0"/>
              <a:buChar char="•"/>
            </a:pPr>
            <a:r>
              <a:rPr lang="en-US" sz="1800" dirty="0" smtClean="0">
                <a:solidFill>
                  <a:schemeClr val="tx1"/>
                </a:solidFill>
              </a:rPr>
              <a:t>UOE began developing a university-wide data collection instrument (1998)</a:t>
            </a:r>
          </a:p>
          <a:p>
            <a:pPr marL="855662" lvl="2" indent="-285750">
              <a:lnSpc>
                <a:spcPct val="111000"/>
              </a:lnSpc>
              <a:spcBef>
                <a:spcPts val="0"/>
              </a:spcBef>
              <a:buFont typeface="Courier New" panose="02070309020205020404" pitchFamily="49" charset="0"/>
              <a:buChar char="o"/>
            </a:pPr>
            <a:r>
              <a:rPr lang="en-US" sz="1600" dirty="0" smtClean="0">
                <a:solidFill>
                  <a:schemeClr val="tx1"/>
                </a:solidFill>
              </a:rPr>
              <a:t>Comprehensive reporting on outreach and engagement</a:t>
            </a:r>
          </a:p>
          <a:p>
            <a:pPr marL="855662" lvl="2" indent="-285750">
              <a:lnSpc>
                <a:spcPct val="111000"/>
              </a:lnSpc>
              <a:spcBef>
                <a:spcPts val="600"/>
              </a:spcBef>
              <a:buFont typeface="Courier New" panose="02070309020205020404" pitchFamily="49" charset="0"/>
              <a:buChar char="o"/>
            </a:pPr>
            <a:r>
              <a:rPr lang="en-US" dirty="0"/>
              <a:t>Influenced by </a:t>
            </a:r>
            <a:r>
              <a:rPr lang="en-US" i="1" dirty="0" smtClean="0"/>
              <a:t>Points </a:t>
            </a:r>
            <a:r>
              <a:rPr lang="en-US" i="1" dirty="0"/>
              <a:t>of Distinction</a:t>
            </a:r>
            <a:endParaRPr lang="en-US" sz="1600" i="1" dirty="0" smtClean="0">
              <a:solidFill>
                <a:schemeClr val="tx1"/>
              </a:solidFill>
            </a:endParaRPr>
          </a:p>
          <a:p>
            <a:pPr marL="855662" lvl="2" indent="-285750">
              <a:lnSpc>
                <a:spcPct val="111000"/>
              </a:lnSpc>
              <a:spcBef>
                <a:spcPts val="600"/>
              </a:spcBef>
              <a:buFont typeface="Courier New" panose="02070309020205020404" pitchFamily="49" charset="0"/>
              <a:buChar char="o"/>
            </a:pPr>
            <a:r>
              <a:rPr lang="en-US" sz="1600" dirty="0" smtClean="0">
                <a:solidFill>
                  <a:schemeClr val="tx1"/>
                </a:solidFill>
              </a:rPr>
              <a:t>Iterative development process</a:t>
            </a:r>
          </a:p>
          <a:p>
            <a:pPr marL="344488" lvl="1" indent="-284163">
              <a:lnSpc>
                <a:spcPct val="111000"/>
              </a:lnSpc>
              <a:spcBef>
                <a:spcPts val="1200"/>
              </a:spcBef>
              <a:buFont typeface="Arial" pitchFamily="34" charset="0"/>
              <a:buChar char="•"/>
            </a:pPr>
            <a:r>
              <a:rPr lang="en-US" sz="1800" dirty="0" smtClean="0">
                <a:solidFill>
                  <a:schemeClr val="tx1"/>
                </a:solidFill>
              </a:rPr>
              <a:t>MSU promotion and tenure guidelines were revised, aligning documentation requirements with </a:t>
            </a:r>
            <a:r>
              <a:rPr lang="en-US" sz="1800" i="1" dirty="0" smtClean="0">
                <a:solidFill>
                  <a:schemeClr val="tx1"/>
                </a:solidFill>
              </a:rPr>
              <a:t>Points of Distinction</a:t>
            </a:r>
            <a:r>
              <a:rPr lang="en-US" sz="1800" dirty="0" smtClean="0">
                <a:solidFill>
                  <a:schemeClr val="tx1"/>
                </a:solidFill>
              </a:rPr>
              <a:t> (2001)</a:t>
            </a:r>
            <a:endParaRPr lang="en-US" sz="1800" i="1" dirty="0" smtClean="0">
              <a:solidFill>
                <a:schemeClr val="tx1"/>
              </a:solidFill>
            </a:endParaRPr>
          </a:p>
          <a:p>
            <a:pPr marL="344488" lvl="1" indent="-284163">
              <a:lnSpc>
                <a:spcPct val="111000"/>
              </a:lnSpc>
              <a:spcBef>
                <a:spcPts val="1200"/>
              </a:spcBef>
              <a:buFont typeface="Arial" pitchFamily="34" charset="0"/>
              <a:buChar char="•"/>
            </a:pPr>
            <a:r>
              <a:rPr lang="en-US" sz="1800" dirty="0" smtClean="0">
                <a:solidFill>
                  <a:schemeClr val="tx1"/>
                </a:solidFill>
              </a:rPr>
              <a:t>MSU begins participating in national efforts </a:t>
            </a:r>
            <a:r>
              <a:rPr lang="en-US" dirty="0"/>
              <a:t>(CIC, APLU) aimed </a:t>
            </a:r>
            <a:r>
              <a:rPr lang="en-US" sz="1800" dirty="0" smtClean="0">
                <a:solidFill>
                  <a:schemeClr val="tx1"/>
                </a:solidFill>
              </a:rPr>
              <a:t>at identifying measures (2002), which continue today</a:t>
            </a:r>
            <a:endParaRPr lang="en-US" dirty="0"/>
          </a:p>
        </p:txBody>
      </p:sp>
      <p:sp>
        <p:nvSpPr>
          <p:cNvPr id="6" name="Rectangle 3"/>
          <p:cNvSpPr>
            <a:spLocks noGrp="1" noChangeArrowheads="1"/>
          </p:cNvSpPr>
          <p:nvPr>
            <p:ph type="title"/>
          </p:nvPr>
        </p:nvSpPr>
        <p:spPr>
          <a:xfrm>
            <a:off x="381000" y="609600"/>
            <a:ext cx="8382000" cy="609600"/>
          </a:xfrm>
          <a:noFill/>
          <a:ln/>
        </p:spPr>
        <p:txBody>
          <a:bodyPr/>
          <a:lstStyle/>
          <a:p>
            <a:r>
              <a:rPr lang="en-US" dirty="0" smtClean="0"/>
              <a:t>Historical Context (continued)</a:t>
            </a:r>
            <a:endParaRPr lang="en-US" dirty="0"/>
          </a:p>
        </p:txBody>
      </p:sp>
    </p:spTree>
    <p:extLst>
      <p:ext uri="{BB962C8B-B14F-4D97-AF65-F5344CB8AC3E}">
        <p14:creationId xmlns:p14="http://schemas.microsoft.com/office/powerpoint/2010/main" val="3556717887"/>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idx="1"/>
          </p:nvPr>
        </p:nvSpPr>
        <p:spPr>
          <a:xfrm>
            <a:off x="381000" y="1243584"/>
            <a:ext cx="8405223" cy="5614416"/>
          </a:xfrm>
          <a:noFill/>
        </p:spPr>
        <p:txBody>
          <a:bodyPr/>
          <a:lstStyle/>
          <a:p>
            <a:pPr marL="344488" lvl="1" indent="-284163">
              <a:lnSpc>
                <a:spcPct val="111000"/>
              </a:lnSpc>
              <a:spcBef>
                <a:spcPts val="1200"/>
              </a:spcBef>
              <a:buFont typeface="Arial" pitchFamily="34" charset="0"/>
              <a:buChar char="•"/>
            </a:pPr>
            <a:r>
              <a:rPr lang="en-US" dirty="0"/>
              <a:t>The Outreach and Engagement Measurement Instrument (OEMI), is adopted at MSU (2004), has been used each year since</a:t>
            </a:r>
          </a:p>
          <a:p>
            <a:pPr marL="344488" lvl="1" indent="-284163">
              <a:lnSpc>
                <a:spcPct val="111000"/>
              </a:lnSpc>
              <a:spcBef>
                <a:spcPts val="1200"/>
              </a:spcBef>
              <a:buFont typeface="Arial" pitchFamily="34" charset="0"/>
              <a:buChar char="•"/>
            </a:pPr>
            <a:r>
              <a:rPr lang="en-US" dirty="0"/>
              <a:t>MSU hosts representatives from over 60 universities in invitational conference on Benchmarking University Engagement (2005)</a:t>
            </a:r>
          </a:p>
          <a:p>
            <a:pPr marL="344488" lvl="1" indent="-284163">
              <a:spcBef>
                <a:spcPts val="1200"/>
              </a:spcBef>
              <a:buFont typeface="Arial" pitchFamily="34" charset="0"/>
              <a:buChar char="•"/>
            </a:pPr>
            <a:r>
              <a:rPr lang="en-US" sz="1800" dirty="0" smtClean="0">
                <a:solidFill>
                  <a:schemeClr val="tx1"/>
                </a:solidFill>
              </a:rPr>
              <a:t>OEMI data used to support institution-wide self-studies for HLC/NCA accreditation </a:t>
            </a:r>
            <a:r>
              <a:rPr lang="en-US" sz="1800" u="sng" dirty="0" smtClean="0">
                <a:solidFill>
                  <a:schemeClr val="tx1"/>
                </a:solidFill>
              </a:rPr>
              <a:t>and</a:t>
            </a:r>
            <a:r>
              <a:rPr lang="en-US" sz="1800" dirty="0" smtClean="0">
                <a:solidFill>
                  <a:schemeClr val="tx1"/>
                </a:solidFill>
              </a:rPr>
              <a:t> Carnegie classification in community engagement pilot (2005)</a:t>
            </a:r>
          </a:p>
          <a:p>
            <a:pPr marL="344488" lvl="1" indent="-284163">
              <a:spcBef>
                <a:spcPts val="1200"/>
              </a:spcBef>
              <a:buFont typeface="Arial" pitchFamily="34" charset="0"/>
              <a:buChar char="•"/>
            </a:pPr>
            <a:r>
              <a:rPr lang="en-US" sz="1800" dirty="0" smtClean="0">
                <a:solidFill>
                  <a:schemeClr val="tx1"/>
                </a:solidFill>
              </a:rPr>
              <a:t>Other universities begin partnering to use the OEMI</a:t>
            </a:r>
          </a:p>
          <a:p>
            <a:pPr marL="344488" lvl="1" indent="-284163">
              <a:spcBef>
                <a:spcPts val="1200"/>
              </a:spcBef>
              <a:buFont typeface="Arial" pitchFamily="34" charset="0"/>
              <a:buChar char="•"/>
            </a:pPr>
            <a:r>
              <a:rPr lang="en-US" sz="1800" dirty="0" smtClean="0">
                <a:solidFill>
                  <a:schemeClr val="tx1"/>
                </a:solidFill>
              </a:rPr>
              <a:t>OEMI received Innovation Award from the University Continuing Education Association Outreach and Engagement Community of Practice (2007) </a:t>
            </a:r>
          </a:p>
          <a:p>
            <a:pPr marL="344488" lvl="1" indent="-284163">
              <a:spcBef>
                <a:spcPts val="1200"/>
              </a:spcBef>
              <a:buFont typeface="Arial" pitchFamily="34" charset="0"/>
              <a:buChar char="•"/>
            </a:pPr>
            <a:r>
              <a:rPr lang="en-US" dirty="0"/>
              <a:t>OEMI data used to </a:t>
            </a:r>
            <a:r>
              <a:rPr lang="en-US" dirty="0" smtClean="0"/>
              <a:t>support Carnegie re-classification </a:t>
            </a:r>
            <a:r>
              <a:rPr lang="en-US" dirty="0"/>
              <a:t>(</a:t>
            </a:r>
            <a:r>
              <a:rPr lang="en-US" dirty="0" smtClean="0"/>
              <a:t>2014)</a:t>
            </a:r>
            <a:endParaRPr lang="en-US" sz="1800" dirty="0" smtClean="0">
              <a:solidFill>
                <a:schemeClr val="tx1"/>
              </a:solidFill>
            </a:endParaRPr>
          </a:p>
          <a:p>
            <a:pPr marL="344488" lvl="1" indent="-284163">
              <a:spcBef>
                <a:spcPts val="1200"/>
              </a:spcBef>
              <a:buFont typeface="Arial" pitchFamily="34" charset="0"/>
              <a:buChar char="•"/>
            </a:pPr>
            <a:r>
              <a:rPr lang="en-US" sz="1800" dirty="0" smtClean="0">
                <a:solidFill>
                  <a:schemeClr val="tx1"/>
                </a:solidFill>
              </a:rPr>
              <a:t>Ongoing review of the Instrument and participation in national dialogue</a:t>
            </a:r>
          </a:p>
        </p:txBody>
      </p:sp>
      <p:sp>
        <p:nvSpPr>
          <p:cNvPr id="7" name="Rectangle 3"/>
          <p:cNvSpPr>
            <a:spLocks noGrp="1" noChangeArrowheads="1"/>
          </p:cNvSpPr>
          <p:nvPr>
            <p:ph type="title"/>
          </p:nvPr>
        </p:nvSpPr>
        <p:spPr>
          <a:xfrm>
            <a:off x="381000" y="609600"/>
            <a:ext cx="8382000" cy="609600"/>
          </a:xfrm>
          <a:noFill/>
          <a:ln/>
        </p:spPr>
        <p:txBody>
          <a:bodyPr/>
          <a:lstStyle/>
          <a:p>
            <a:r>
              <a:rPr lang="en-US" dirty="0" smtClean="0"/>
              <a:t>Historical Context (continued)</a:t>
            </a:r>
            <a:endParaRPr lang="en-US" dirty="0"/>
          </a:p>
        </p:txBody>
      </p:sp>
    </p:spTree>
    <p:extLst>
      <p:ext uri="{BB962C8B-B14F-4D97-AF65-F5344CB8AC3E}">
        <p14:creationId xmlns:p14="http://schemas.microsoft.com/office/powerpoint/2010/main" val="1876516034"/>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458200" cy="609600"/>
          </a:xfrm>
        </p:spPr>
        <p:txBody>
          <a:bodyPr/>
          <a:lstStyle/>
          <a:p>
            <a:r>
              <a:rPr lang="en-US" dirty="0"/>
              <a:t>Outreach and Engagement Measurement </a:t>
            </a:r>
            <a:r>
              <a:rPr lang="en-US" dirty="0" smtClean="0"/>
              <a:t>Instrument</a:t>
            </a:r>
            <a:endParaRPr lang="en-US" dirty="0"/>
          </a:p>
        </p:txBody>
      </p:sp>
      <p:sp>
        <p:nvSpPr>
          <p:cNvPr id="3" name="Content Placeholder 2"/>
          <p:cNvSpPr>
            <a:spLocks noGrp="1"/>
          </p:cNvSpPr>
          <p:nvPr>
            <p:ph idx="1"/>
          </p:nvPr>
        </p:nvSpPr>
        <p:spPr>
          <a:xfrm>
            <a:off x="381000" y="1766395"/>
            <a:ext cx="4419600" cy="4833094"/>
          </a:xfrm>
        </p:spPr>
        <p:txBody>
          <a:bodyPr/>
          <a:lstStyle/>
          <a:p>
            <a:pPr marL="0" indent="0">
              <a:spcBef>
                <a:spcPct val="0"/>
              </a:spcBef>
              <a:spcAft>
                <a:spcPts val="600"/>
              </a:spcAft>
              <a:buFontTx/>
              <a:buNone/>
            </a:pPr>
            <a:r>
              <a:rPr lang="en-US" b="1" dirty="0"/>
              <a:t>The OEMI is a survey that collects data on faculty and academic staff outreach and engagement activities</a:t>
            </a:r>
            <a:endParaRPr lang="en-US" dirty="0"/>
          </a:p>
          <a:p>
            <a:pPr marL="0" indent="0">
              <a:lnSpc>
                <a:spcPct val="80000"/>
              </a:lnSpc>
              <a:spcBef>
                <a:spcPts val="1200"/>
              </a:spcBef>
            </a:pPr>
            <a:r>
              <a:rPr lang="en-US" sz="1200" b="1" dirty="0"/>
              <a:t> </a:t>
            </a:r>
            <a:r>
              <a:rPr lang="en-US" sz="1800" b="1" dirty="0"/>
              <a:t>Process</a:t>
            </a:r>
          </a:p>
          <a:p>
            <a:pPr marL="400050" lvl="1">
              <a:lnSpc>
                <a:spcPct val="80000"/>
              </a:lnSpc>
              <a:spcBef>
                <a:spcPts val="1200"/>
              </a:spcBef>
              <a:buFont typeface="Courier New" panose="02070309020205020404" pitchFamily="49" charset="0"/>
              <a:buChar char="o"/>
            </a:pPr>
            <a:r>
              <a:rPr lang="en-US" sz="1600" dirty="0"/>
              <a:t>Conducted annually</a:t>
            </a:r>
          </a:p>
          <a:p>
            <a:pPr marL="400050" lvl="1">
              <a:lnSpc>
                <a:spcPct val="80000"/>
              </a:lnSpc>
              <a:spcBef>
                <a:spcPts val="1200"/>
              </a:spcBef>
              <a:buFont typeface="Courier New" panose="02070309020205020404" pitchFamily="49" charset="0"/>
              <a:buChar char="o"/>
            </a:pPr>
            <a:r>
              <a:rPr lang="en-US" sz="1600" dirty="0"/>
              <a:t>Institution-wide</a:t>
            </a:r>
          </a:p>
          <a:p>
            <a:pPr marL="400050" lvl="1">
              <a:lnSpc>
                <a:spcPct val="80000"/>
              </a:lnSpc>
              <a:spcBef>
                <a:spcPts val="1200"/>
              </a:spcBef>
              <a:buFont typeface="Courier New" panose="02070309020205020404" pitchFamily="49" charset="0"/>
              <a:buChar char="o"/>
            </a:pPr>
            <a:r>
              <a:rPr lang="en-US" sz="1600" dirty="0"/>
              <a:t>Online, open 24x7, January-March</a:t>
            </a:r>
          </a:p>
          <a:p>
            <a:pPr marL="401638" lvl="1">
              <a:lnSpc>
                <a:spcPct val="80000"/>
              </a:lnSpc>
              <a:spcBef>
                <a:spcPts val="1200"/>
              </a:spcBef>
              <a:spcAft>
                <a:spcPts val="600"/>
              </a:spcAft>
              <a:buFont typeface="Courier New" panose="02070309020205020404" pitchFamily="49" charset="0"/>
              <a:buChar char="o"/>
            </a:pPr>
            <a:r>
              <a:rPr lang="en-US" sz="1600" dirty="0"/>
              <a:t>Reporting on effort in the previous calendar year</a:t>
            </a:r>
          </a:p>
          <a:p>
            <a:pPr marL="0" indent="0">
              <a:lnSpc>
                <a:spcPct val="80000"/>
              </a:lnSpc>
              <a:spcBef>
                <a:spcPts val="1200"/>
              </a:spcBef>
            </a:pPr>
            <a:r>
              <a:rPr lang="en-US" sz="1200" dirty="0"/>
              <a:t> </a:t>
            </a:r>
            <a:r>
              <a:rPr lang="en-US" sz="1800" b="1" dirty="0"/>
              <a:t>Respondents</a:t>
            </a:r>
          </a:p>
          <a:p>
            <a:pPr marL="400050" lvl="1">
              <a:lnSpc>
                <a:spcPct val="80000"/>
              </a:lnSpc>
              <a:spcBef>
                <a:spcPts val="1200"/>
              </a:spcBef>
              <a:buFont typeface="Courier New" panose="02070309020205020404" pitchFamily="49" charset="0"/>
              <a:buChar char="o"/>
            </a:pPr>
            <a:r>
              <a:rPr lang="en-US" sz="1600" dirty="0"/>
              <a:t>Individuals, not units</a:t>
            </a:r>
          </a:p>
          <a:p>
            <a:pPr marL="400050" lvl="1">
              <a:lnSpc>
                <a:spcPct val="80000"/>
              </a:lnSpc>
              <a:spcBef>
                <a:spcPts val="1200"/>
              </a:spcBef>
              <a:buFont typeface="Courier New" panose="02070309020205020404" pitchFamily="49" charset="0"/>
              <a:buChar char="o"/>
            </a:pPr>
            <a:r>
              <a:rPr lang="en-US" sz="1600" dirty="0"/>
              <a:t>Faculty and academic staff</a:t>
            </a:r>
          </a:p>
          <a:p>
            <a:pPr marL="0" indent="0">
              <a:lnSpc>
                <a:spcPct val="80000"/>
              </a:lnSpc>
              <a:buNone/>
            </a:pPr>
            <a:endParaRPr lang="en-US" sz="1200" dirty="0"/>
          </a:p>
          <a:p>
            <a:pPr marL="0" indent="0">
              <a:buNone/>
            </a:pPr>
            <a:endParaRPr lang="en-US" dirty="0"/>
          </a:p>
        </p:txBody>
      </p:sp>
      <p:pic>
        <p:nvPicPr>
          <p:cNvPr id="1026" name="Picture 2" descr="C:\Users\BURTON~1.BAR\AppData\Local\Temp\SNAGHTML22ec5d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766395"/>
            <a:ext cx="3502025" cy="483309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058780"/>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16" y="1752600"/>
            <a:ext cx="8405884" cy="531797"/>
          </a:xfrm>
        </p:spPr>
        <p:txBody>
          <a:bodyPr/>
          <a:lstStyle/>
          <a:p>
            <a:pPr marL="0" indent="0">
              <a:spcBef>
                <a:spcPct val="0"/>
              </a:spcBef>
              <a:spcAft>
                <a:spcPts val="600"/>
              </a:spcAft>
              <a:buFontTx/>
              <a:buNone/>
            </a:pPr>
            <a:r>
              <a:rPr lang="en-US" b="1" dirty="0"/>
              <a:t>The OEMI </a:t>
            </a:r>
            <a:r>
              <a:rPr lang="en-US" b="1" dirty="0" smtClean="0"/>
              <a:t>focuses on two units of analysis</a:t>
            </a:r>
            <a:endParaRPr lang="en-US" sz="1600" dirty="0"/>
          </a:p>
        </p:txBody>
      </p:sp>
      <p:sp>
        <p:nvSpPr>
          <p:cNvPr id="6" name="Title 1"/>
          <p:cNvSpPr>
            <a:spLocks noGrp="1"/>
          </p:cNvSpPr>
          <p:nvPr>
            <p:ph type="title"/>
          </p:nvPr>
        </p:nvSpPr>
        <p:spPr>
          <a:xfrm>
            <a:off x="381000" y="838200"/>
            <a:ext cx="8458200" cy="609600"/>
          </a:xfrm>
        </p:spPr>
        <p:txBody>
          <a:bodyPr/>
          <a:lstStyle/>
          <a:p>
            <a:r>
              <a:rPr lang="en-US" dirty="0"/>
              <a:t>Outreach and Engagement Measurement </a:t>
            </a:r>
            <a:r>
              <a:rPr lang="en-US" dirty="0" smtClean="0"/>
              <a:t>Instrument (continued)</a:t>
            </a:r>
            <a:endParaRPr lang="en-US" dirty="0"/>
          </a:p>
        </p:txBody>
      </p:sp>
      <p:sp>
        <p:nvSpPr>
          <p:cNvPr id="8" name="Content Placeholder 2"/>
          <p:cNvSpPr txBox="1">
            <a:spLocks/>
          </p:cNvSpPr>
          <p:nvPr/>
        </p:nvSpPr>
        <p:spPr bwMode="auto">
          <a:xfrm>
            <a:off x="382136" y="2438400"/>
            <a:ext cx="8395079" cy="4114799"/>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14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12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660066"/>
                </a:solidFill>
                <a:latin typeface="+mn-lt"/>
              </a:defRPr>
            </a:lvl6pPr>
            <a:lvl7pPr marL="2971800" indent="-228600" algn="l" rtl="0" eaLnBrk="1" fontAlgn="base" hangingPunct="1">
              <a:spcBef>
                <a:spcPct val="20000"/>
              </a:spcBef>
              <a:spcAft>
                <a:spcPct val="0"/>
              </a:spcAft>
              <a:buChar char="»"/>
              <a:defRPr sz="1600">
                <a:solidFill>
                  <a:srgbClr val="660066"/>
                </a:solidFill>
                <a:latin typeface="+mn-lt"/>
              </a:defRPr>
            </a:lvl7pPr>
            <a:lvl8pPr marL="3429000" indent="-228600" algn="l" rtl="0" eaLnBrk="1" fontAlgn="base" hangingPunct="1">
              <a:spcBef>
                <a:spcPct val="20000"/>
              </a:spcBef>
              <a:spcAft>
                <a:spcPct val="0"/>
              </a:spcAft>
              <a:buChar char="»"/>
              <a:defRPr sz="1600">
                <a:solidFill>
                  <a:srgbClr val="660066"/>
                </a:solidFill>
                <a:latin typeface="+mn-lt"/>
              </a:defRPr>
            </a:lvl8pPr>
            <a:lvl9pPr marL="3886200" indent="-228600" algn="l" rtl="0" eaLnBrk="1" fontAlgn="base" hangingPunct="1">
              <a:spcBef>
                <a:spcPct val="20000"/>
              </a:spcBef>
              <a:spcAft>
                <a:spcPct val="0"/>
              </a:spcAft>
              <a:buChar char="»"/>
              <a:defRPr sz="1600">
                <a:solidFill>
                  <a:srgbClr val="660066"/>
                </a:solidFill>
                <a:latin typeface="+mn-lt"/>
              </a:defRPr>
            </a:lvl9pPr>
          </a:lstStyle>
          <a:p>
            <a:pPr marL="0" indent="0">
              <a:lnSpc>
                <a:spcPct val="80000"/>
              </a:lnSpc>
              <a:spcBef>
                <a:spcPts val="1200"/>
              </a:spcBef>
            </a:pPr>
            <a:r>
              <a:rPr lang="en-US" sz="1400" b="1" kern="0" dirty="0" smtClean="0"/>
              <a:t> </a:t>
            </a:r>
            <a:r>
              <a:rPr lang="en-US" sz="1800" b="1" kern="0" dirty="0" smtClean="0"/>
              <a:t>Data on faculty effort </a:t>
            </a:r>
          </a:p>
          <a:p>
            <a:pPr marL="400050" lvl="1">
              <a:lnSpc>
                <a:spcPct val="80000"/>
              </a:lnSpc>
              <a:spcBef>
                <a:spcPts val="1200"/>
              </a:spcBef>
              <a:buFont typeface="Courier New" panose="02070309020205020404" pitchFamily="49" charset="0"/>
              <a:buChar char="o"/>
            </a:pPr>
            <a:r>
              <a:rPr lang="en-US" sz="1600" kern="0" dirty="0" smtClean="0"/>
              <a:t>Time spent</a:t>
            </a:r>
          </a:p>
          <a:p>
            <a:pPr marL="400050" lvl="1">
              <a:lnSpc>
                <a:spcPct val="80000"/>
              </a:lnSpc>
              <a:spcBef>
                <a:spcPts val="1200"/>
              </a:spcBef>
              <a:buFont typeface="Courier New" panose="02070309020205020404" pitchFamily="49" charset="0"/>
              <a:buChar char="o"/>
            </a:pPr>
            <a:r>
              <a:rPr lang="en-US" sz="1600" kern="0" dirty="0" smtClean="0"/>
              <a:t>Societal issues addressed</a:t>
            </a:r>
          </a:p>
          <a:p>
            <a:pPr marL="400050" lvl="1">
              <a:lnSpc>
                <a:spcPct val="80000"/>
              </a:lnSpc>
              <a:spcBef>
                <a:spcPts val="1200"/>
              </a:spcBef>
              <a:buFont typeface="Courier New" panose="02070309020205020404" pitchFamily="49" charset="0"/>
              <a:buChar char="o"/>
            </a:pPr>
            <a:r>
              <a:rPr lang="en-US" sz="1600" kern="0" dirty="0" smtClean="0"/>
              <a:t>University strategic imperatives and priorities</a:t>
            </a:r>
          </a:p>
          <a:p>
            <a:pPr marL="400050" lvl="1">
              <a:lnSpc>
                <a:spcPct val="80000"/>
              </a:lnSpc>
              <a:spcBef>
                <a:spcPts val="1200"/>
              </a:spcBef>
              <a:buFont typeface="Courier New" panose="02070309020205020404" pitchFamily="49" charset="0"/>
              <a:buChar char="o"/>
            </a:pPr>
            <a:r>
              <a:rPr lang="en-US" sz="1600" kern="0" dirty="0" smtClean="0"/>
              <a:t>Forms of outreach and engagement</a:t>
            </a:r>
          </a:p>
          <a:p>
            <a:pPr marL="400050" lvl="1">
              <a:lnSpc>
                <a:spcPct val="80000"/>
              </a:lnSpc>
              <a:spcBef>
                <a:spcPts val="1200"/>
              </a:spcBef>
              <a:buFont typeface="Courier New" panose="02070309020205020404" pitchFamily="49" charset="0"/>
              <a:buChar char="o"/>
            </a:pPr>
            <a:r>
              <a:rPr lang="en-US" sz="1600" kern="0" dirty="0" smtClean="0"/>
              <a:t>Location(s) of intended impact</a:t>
            </a:r>
          </a:p>
          <a:p>
            <a:pPr marL="400050" lvl="1">
              <a:lnSpc>
                <a:spcPct val="80000"/>
              </a:lnSpc>
              <a:spcBef>
                <a:spcPts val="1200"/>
              </a:spcBef>
              <a:buFont typeface="Courier New" panose="02070309020205020404" pitchFamily="49" charset="0"/>
              <a:buChar char="o"/>
            </a:pPr>
            <a:r>
              <a:rPr lang="en-US" sz="1600" kern="0" dirty="0" smtClean="0"/>
              <a:t>People served/involved</a:t>
            </a:r>
          </a:p>
          <a:p>
            <a:pPr marL="400050" lvl="1">
              <a:lnSpc>
                <a:spcPct val="80000"/>
              </a:lnSpc>
              <a:spcBef>
                <a:spcPts val="1200"/>
              </a:spcBef>
              <a:buFont typeface="Courier New" panose="02070309020205020404" pitchFamily="49" charset="0"/>
              <a:buChar char="o"/>
            </a:pPr>
            <a:r>
              <a:rPr lang="en-US" sz="1600" kern="0" dirty="0" smtClean="0"/>
              <a:t>External funding support (to university and partners)</a:t>
            </a:r>
          </a:p>
          <a:p>
            <a:pPr marL="400050" lvl="1">
              <a:lnSpc>
                <a:spcPct val="80000"/>
              </a:lnSpc>
              <a:spcBef>
                <a:spcPts val="1200"/>
              </a:spcBef>
              <a:spcAft>
                <a:spcPts val="600"/>
              </a:spcAft>
              <a:buFont typeface="Courier New" panose="02070309020205020404" pitchFamily="49" charset="0"/>
              <a:buChar char="o"/>
            </a:pPr>
            <a:r>
              <a:rPr lang="en-US" sz="1600" kern="0" dirty="0" smtClean="0"/>
              <a:t>In-kind support (professional and volunteer time, material investments)</a:t>
            </a:r>
          </a:p>
          <a:p>
            <a:pPr marL="0" indent="0">
              <a:lnSpc>
                <a:spcPct val="80000"/>
              </a:lnSpc>
              <a:spcBef>
                <a:spcPts val="1200"/>
              </a:spcBef>
              <a:buNone/>
            </a:pPr>
            <a:endParaRPr lang="en-US" sz="1200" kern="0" dirty="0" smtClean="0"/>
          </a:p>
          <a:p>
            <a:pPr marL="0" indent="0">
              <a:lnSpc>
                <a:spcPct val="80000"/>
              </a:lnSpc>
              <a:spcBef>
                <a:spcPts val="1200"/>
              </a:spcBef>
            </a:pPr>
            <a:r>
              <a:rPr lang="en-US" sz="1800" b="1" kern="0" dirty="0" smtClean="0"/>
              <a:t>Data on specific projects</a:t>
            </a:r>
          </a:p>
          <a:p>
            <a:pPr marL="400050" lvl="1">
              <a:lnSpc>
                <a:spcPct val="80000"/>
              </a:lnSpc>
              <a:spcBef>
                <a:spcPts val="1200"/>
              </a:spcBef>
              <a:buFont typeface="Courier New" panose="02070309020205020404" pitchFamily="49" charset="0"/>
              <a:buChar char="o"/>
            </a:pPr>
            <a:r>
              <a:rPr lang="en-US" sz="1600" kern="0" dirty="0"/>
              <a:t>Societal issues addressed</a:t>
            </a:r>
          </a:p>
          <a:p>
            <a:pPr marL="400050" lvl="1">
              <a:lnSpc>
                <a:spcPct val="80000"/>
              </a:lnSpc>
              <a:spcBef>
                <a:spcPts val="1200"/>
              </a:spcBef>
              <a:buFont typeface="Courier New" panose="02070309020205020404" pitchFamily="49" charset="0"/>
              <a:buChar char="o"/>
            </a:pPr>
            <a:r>
              <a:rPr lang="en-US" sz="1600" kern="0" dirty="0" smtClean="0"/>
              <a:t>Purposes</a:t>
            </a:r>
          </a:p>
          <a:p>
            <a:pPr marL="400050" lvl="1">
              <a:lnSpc>
                <a:spcPct val="80000"/>
              </a:lnSpc>
              <a:spcBef>
                <a:spcPts val="1200"/>
              </a:spcBef>
              <a:buFont typeface="Courier New" panose="02070309020205020404" pitchFamily="49" charset="0"/>
              <a:buChar char="o"/>
            </a:pPr>
            <a:r>
              <a:rPr lang="en-US" sz="1600" kern="0" dirty="0" smtClean="0"/>
              <a:t>Methods</a:t>
            </a:r>
          </a:p>
          <a:p>
            <a:pPr marL="400050" lvl="1">
              <a:lnSpc>
                <a:spcPct val="80000"/>
              </a:lnSpc>
              <a:spcBef>
                <a:spcPts val="1200"/>
              </a:spcBef>
              <a:buFont typeface="Courier New" panose="02070309020205020404" pitchFamily="49" charset="0"/>
              <a:buChar char="o"/>
            </a:pPr>
            <a:r>
              <a:rPr lang="en-US" sz="1600" kern="0" dirty="0" smtClean="0"/>
              <a:t>Duration</a:t>
            </a:r>
          </a:p>
          <a:p>
            <a:pPr marL="400050" lvl="1">
              <a:lnSpc>
                <a:spcPct val="80000"/>
              </a:lnSpc>
              <a:spcBef>
                <a:spcPts val="1200"/>
              </a:spcBef>
              <a:buFont typeface="Courier New" panose="02070309020205020404" pitchFamily="49" charset="0"/>
              <a:buChar char="o"/>
            </a:pPr>
            <a:r>
              <a:rPr lang="en-US" sz="1600" kern="0" dirty="0" smtClean="0"/>
              <a:t>Michigan location(s)</a:t>
            </a:r>
            <a:endParaRPr lang="en-US" sz="1600" kern="0" dirty="0"/>
          </a:p>
          <a:p>
            <a:pPr marL="400050" lvl="1">
              <a:lnSpc>
                <a:spcPct val="80000"/>
              </a:lnSpc>
              <a:spcBef>
                <a:spcPts val="1200"/>
              </a:spcBef>
              <a:buFont typeface="Courier New" panose="02070309020205020404" pitchFamily="49" charset="0"/>
              <a:buChar char="o"/>
            </a:pPr>
            <a:r>
              <a:rPr lang="en-US" sz="1600" kern="0" dirty="0" smtClean="0"/>
              <a:t>Involvement of partners, units, and students</a:t>
            </a:r>
          </a:p>
          <a:p>
            <a:pPr marL="400050" lvl="1">
              <a:lnSpc>
                <a:spcPct val="80000"/>
              </a:lnSpc>
              <a:spcBef>
                <a:spcPts val="1200"/>
              </a:spcBef>
              <a:buFont typeface="Courier New" panose="02070309020205020404" pitchFamily="49" charset="0"/>
              <a:buChar char="o"/>
            </a:pPr>
            <a:r>
              <a:rPr lang="en-US" sz="1600" kern="0" dirty="0" smtClean="0"/>
              <a:t>Impacts on external audiences </a:t>
            </a:r>
          </a:p>
          <a:p>
            <a:pPr marL="400050" lvl="1">
              <a:lnSpc>
                <a:spcPct val="80000"/>
              </a:lnSpc>
              <a:spcBef>
                <a:spcPts val="1200"/>
              </a:spcBef>
              <a:buFont typeface="Courier New" panose="02070309020205020404" pitchFamily="49" charset="0"/>
              <a:buChar char="o"/>
            </a:pPr>
            <a:r>
              <a:rPr lang="en-US" sz="1600" kern="0" dirty="0" smtClean="0"/>
              <a:t>Impacts on scholarship</a:t>
            </a:r>
          </a:p>
          <a:p>
            <a:pPr marL="400050" lvl="1">
              <a:lnSpc>
                <a:spcPct val="80000"/>
              </a:lnSpc>
              <a:spcBef>
                <a:spcPts val="1200"/>
              </a:spcBef>
              <a:buFont typeface="Courier New" panose="02070309020205020404" pitchFamily="49" charset="0"/>
              <a:buChar char="o"/>
            </a:pPr>
            <a:r>
              <a:rPr lang="en-US" sz="1600" kern="0" dirty="0" smtClean="0"/>
              <a:t>Creation of intellectual property</a:t>
            </a:r>
          </a:p>
          <a:p>
            <a:pPr marL="400050" lvl="1">
              <a:lnSpc>
                <a:spcPct val="80000"/>
              </a:lnSpc>
              <a:spcBef>
                <a:spcPts val="1200"/>
              </a:spcBef>
              <a:buFont typeface="Courier New" panose="02070309020205020404" pitchFamily="49" charset="0"/>
              <a:buChar char="o"/>
            </a:pPr>
            <a:r>
              <a:rPr lang="en-US" sz="1600" kern="0" dirty="0" smtClean="0"/>
              <a:t>Evaluation</a:t>
            </a:r>
            <a:endParaRPr lang="en-US" sz="1600" kern="0" dirty="0"/>
          </a:p>
        </p:txBody>
      </p:sp>
    </p:spTree>
    <p:extLst>
      <p:ext uri="{BB962C8B-B14F-4D97-AF65-F5344CB8AC3E}">
        <p14:creationId xmlns:p14="http://schemas.microsoft.com/office/powerpoint/2010/main" val="1753623757"/>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UOE-PPT-template-082014">
  <a:themeElements>
    <a:clrScheme name="UOE Color Theme">
      <a:dk1>
        <a:srgbClr val="464646"/>
      </a:dk1>
      <a:lt1>
        <a:sysClr val="window" lastClr="FFFFFF"/>
      </a:lt1>
      <a:dk2>
        <a:srgbClr val="18453B"/>
      </a:dk2>
      <a:lt2>
        <a:srgbClr val="EEECE1"/>
      </a:lt2>
      <a:accent1>
        <a:srgbClr val="044C7F"/>
      </a:accent1>
      <a:accent2>
        <a:srgbClr val="9E0B0F"/>
      </a:accent2>
      <a:accent3>
        <a:srgbClr val="3C9C2A"/>
      </a:accent3>
      <a:accent4>
        <a:srgbClr val="615083"/>
      </a:accent4>
      <a:accent5>
        <a:srgbClr val="007B82"/>
      </a:accent5>
      <a:accent6>
        <a:srgbClr val="F16027"/>
      </a:accent6>
      <a:hlink>
        <a:srgbClr val="3C9C2A"/>
      </a:hlink>
      <a:folHlink>
        <a:srgbClr val="3C9C2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4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99CC0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4769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OE-PPT-template.potx" id="{FDB0CDEC-4A47-4419-9A93-E4BCB2FCF37E}" vid="{783380AF-AEAF-4FEC-A276-B166203CA00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5429</TotalTime>
  <Words>1421</Words>
  <Application>Microsoft Office PowerPoint</Application>
  <PresentationFormat>On-screen Show (4:3)</PresentationFormat>
  <Paragraphs>178</Paragraphs>
  <Slides>15</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15</vt:i4>
      </vt:variant>
      <vt:variant>
        <vt:lpstr>Custom Shows</vt:lpstr>
      </vt:variant>
      <vt:variant>
        <vt:i4>12</vt:i4>
      </vt:variant>
    </vt:vector>
  </HeadingPairs>
  <TitlesOfParts>
    <vt:vector size="35" baseType="lpstr">
      <vt:lpstr>ＭＳ Ｐゴシック</vt:lpstr>
      <vt:lpstr>Arial</vt:lpstr>
      <vt:lpstr>Century Gothic</vt:lpstr>
      <vt:lpstr>Courier New</vt:lpstr>
      <vt:lpstr>Georgia</vt:lpstr>
      <vt:lpstr>Times</vt:lpstr>
      <vt:lpstr>Times New Roman</vt:lpstr>
      <vt:lpstr>UOE-PPT-template-082014</vt:lpstr>
      <vt:lpstr>Measuring Engagement:  What are We Learning? </vt:lpstr>
      <vt:lpstr>Historical Context for Collecting this Data</vt:lpstr>
      <vt:lpstr>Historical Context (continued)</vt:lpstr>
      <vt:lpstr>Historical Context (continued)</vt:lpstr>
      <vt:lpstr>Historical Context (continued)</vt:lpstr>
      <vt:lpstr>Historical Context (continued)</vt:lpstr>
      <vt:lpstr>Historical Context (continued)</vt:lpstr>
      <vt:lpstr>Outreach and Engagement Measurement Instrument</vt:lpstr>
      <vt:lpstr>Outreach and Engagement Measurement Instrument (continued)</vt:lpstr>
      <vt:lpstr>Data Collection with the OEMI at MSU:  2004-2015</vt:lpstr>
      <vt:lpstr>Utilizing Data about Community-Engaged Scholarship and University Outreach</vt:lpstr>
      <vt:lpstr>Utilizing Data (continued)</vt:lpstr>
      <vt:lpstr>Utilizing Data about Community-Engaged Scholarship with Geographic Information Systems</vt:lpstr>
      <vt:lpstr>References</vt:lpstr>
      <vt:lpstr>PowerPoint Presentation</vt:lpstr>
      <vt:lpstr>mainshow</vt:lpstr>
      <vt:lpstr>CERC</vt:lpstr>
      <vt:lpstr>UCP</vt:lpstr>
      <vt:lpstr>UAC</vt:lpstr>
      <vt:lpstr>WHARTON</vt:lpstr>
      <vt:lpstr>CSLCE</vt:lpstr>
      <vt:lpstr>CIT</vt:lpstr>
      <vt:lpstr>NCSUE</vt:lpstr>
      <vt:lpstr>EWSI</vt:lpstr>
      <vt:lpstr>Museum</vt:lpstr>
      <vt:lpstr>CCED</vt:lpstr>
      <vt:lpstr>APUOE</vt:lpstr>
    </vt:vector>
  </TitlesOfParts>
  <Manager/>
  <Company>Michigan State University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University Outreach and Engagement</dc:creator>
  <cp:keywords/>
  <dc:description/>
  <cp:lastModifiedBy>Burton Bargerstock</cp:lastModifiedBy>
  <cp:revision>714</cp:revision>
  <cp:lastPrinted>2007-07-20T18:16:48Z</cp:lastPrinted>
  <dcterms:created xsi:type="dcterms:W3CDTF">2010-07-22T19:07:55Z</dcterms:created>
  <dcterms:modified xsi:type="dcterms:W3CDTF">2016-07-12T10:03:39Z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